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8" r:id="rId11"/>
    <p:sldId id="306" r:id="rId12"/>
    <p:sldId id="309" r:id="rId13"/>
    <p:sldId id="307" r:id="rId14"/>
    <p:sldId id="310" r:id="rId15"/>
    <p:sldId id="334" r:id="rId16"/>
    <p:sldId id="311" r:id="rId17"/>
    <p:sldId id="312" r:id="rId18"/>
    <p:sldId id="313" r:id="rId19"/>
    <p:sldId id="315" r:id="rId20"/>
    <p:sldId id="316" r:id="rId21"/>
    <p:sldId id="317" r:id="rId22"/>
    <p:sldId id="318" r:id="rId23"/>
    <p:sldId id="320" r:id="rId24"/>
    <p:sldId id="319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30" r:id="rId33"/>
    <p:sldId id="329" r:id="rId34"/>
    <p:sldId id="331" r:id="rId35"/>
    <p:sldId id="332" r:id="rId36"/>
    <p:sldId id="333" r:id="rId37"/>
    <p:sldId id="335" r:id="rId38"/>
    <p:sldId id="336" r:id="rId39"/>
    <p:sldId id="337" r:id="rId40"/>
    <p:sldId id="339" r:id="rId41"/>
    <p:sldId id="338" r:id="rId42"/>
    <p:sldId id="342" r:id="rId43"/>
    <p:sldId id="340" r:id="rId44"/>
    <p:sldId id="341" r:id="rId45"/>
    <p:sldId id="343" r:id="rId46"/>
    <p:sldId id="344" r:id="rId47"/>
    <p:sldId id="347" r:id="rId48"/>
    <p:sldId id="345" r:id="rId49"/>
    <p:sldId id="348" r:id="rId50"/>
    <p:sldId id="346" r:id="rId51"/>
    <p:sldId id="349" r:id="rId52"/>
    <p:sldId id="350" r:id="rId53"/>
    <p:sldId id="351" r:id="rId54"/>
    <p:sldId id="356" r:id="rId55"/>
    <p:sldId id="352" r:id="rId56"/>
    <p:sldId id="353" r:id="rId57"/>
    <p:sldId id="354" r:id="rId58"/>
    <p:sldId id="355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365" r:id="rId68"/>
    <p:sldId id="366" r:id="rId69"/>
    <p:sldId id="367" r:id="rId70"/>
    <p:sldId id="368" r:id="rId71"/>
    <p:sldId id="369" r:id="rId7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A2E0"/>
    <a:srgbClr val="546875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02" autoAdjust="0"/>
    <p:restoredTop sz="94660"/>
  </p:normalViewPr>
  <p:slideViewPr>
    <p:cSldViewPr>
      <p:cViewPr varScale="1">
        <p:scale>
          <a:sx n="68" d="100"/>
          <a:sy n="68" d="100"/>
        </p:scale>
        <p:origin x="160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11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3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03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91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79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03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92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53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82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8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66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B83AE-CFA0-4A56-9F71-16F30C21E8A3}" type="datetimeFigureOut">
              <a:rPr lang="fr-FR" smtClean="0"/>
              <a:pPr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660AB-C91D-4D3A-B6D6-9762703851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42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xhere.com/fr/photo/1175227" TargetMode="External"/><Relationship Id="rId4" Type="http://schemas.openxmlformats.org/officeDocument/2006/relationships/image" Target="../media/image3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43808" y="1500868"/>
            <a:ext cx="5976664" cy="380034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tabLst>
                <a:tab pos="1800000" algn="r"/>
              </a:tabLst>
            </a:pPr>
            <a:r>
              <a:rPr lang="fr-FR" sz="4400" b="1" dirty="0">
                <a:solidFill>
                  <a:srgbClr val="5EA2E0"/>
                </a:solidFill>
                <a:latin typeface="Nunito" panose="00000500000000000000" pitchFamily="2" charset="0"/>
              </a:rPr>
              <a:t>Les années 1949 - 1964 : la construction</a:t>
            </a:r>
            <a:endParaRPr lang="fr-FR" sz="4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6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6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50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6636" y="1195806"/>
            <a:ext cx="2277132" cy="331331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1957 : construction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 descr="Une image contenant extérieur, ciel, bâtiment, photo&#10;&#10;Description générée automatiquement">
            <a:extLst>
              <a:ext uri="{FF2B5EF4-FFF2-40B4-BE49-F238E27FC236}">
                <a16:creationId xmlns:a16="http://schemas.microsoft.com/office/drawing/2014/main" id="{9864FE94-92EB-4A76-AED3-5A307ACEC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0"/>
            <a:ext cx="4551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10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1957 : construction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extérieur, bâtiment, ciel, arbre&#10;&#10;Description générée automatiquement">
            <a:extLst>
              <a:ext uri="{FF2B5EF4-FFF2-40B4-BE49-F238E27FC236}">
                <a16:creationId xmlns:a16="http://schemas.microsoft.com/office/drawing/2014/main" id="{E8B47786-7700-4B8E-A47E-C6339CA0C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94926"/>
            <a:ext cx="9039588" cy="612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92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1957 : convention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extérieur, bâtiment, arbre, homme&#10;&#10;Description générée automatiquement">
            <a:extLst>
              <a:ext uri="{FF2B5EF4-FFF2-40B4-BE49-F238E27FC236}">
                <a16:creationId xmlns:a16="http://schemas.microsoft.com/office/drawing/2014/main" id="{6AAEFB13-01E4-429D-B4B9-9E66077F9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19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1958 : construction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intérieur, photo&#10;&#10;Description générée automatiquement">
            <a:extLst>
              <a:ext uri="{FF2B5EF4-FFF2-40B4-BE49-F238E27FC236}">
                <a16:creationId xmlns:a16="http://schemas.microsoft.com/office/drawing/2014/main" id="{2CF7477E-E775-4536-89A0-4BAD57828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04"/>
            <a:ext cx="9144000" cy="5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30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1958 : salle de culte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intérieur, mur, photo, plancher&#10;&#10;Description générée automatiquement">
            <a:extLst>
              <a:ext uri="{FF2B5EF4-FFF2-40B4-BE49-F238E27FC236}">
                <a16:creationId xmlns:a16="http://schemas.microsoft.com/office/drawing/2014/main" id="{8466764E-3769-4F75-8491-58C227B8D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3" y="842845"/>
            <a:ext cx="9144000" cy="62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2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1958 : le conseil d’administration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personne, bâtiment, extérieur, terrain&#10;&#10;Description générée automatiquement">
            <a:extLst>
              <a:ext uri="{FF2B5EF4-FFF2-40B4-BE49-F238E27FC236}">
                <a16:creationId xmlns:a16="http://schemas.microsoft.com/office/drawing/2014/main" id="{AB7E2C28-A26C-41F8-BC53-BAC57D6A9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5" y="991707"/>
            <a:ext cx="8291169" cy="58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46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1964 : la clôture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extérieur, bâtiment, route, ciel&#10;&#10;Description générée automatiquement">
            <a:extLst>
              <a:ext uri="{FF2B5EF4-FFF2-40B4-BE49-F238E27FC236}">
                <a16:creationId xmlns:a16="http://schemas.microsoft.com/office/drawing/2014/main" id="{ACABDCC2-F7C4-47E9-8A0F-AE3EB2393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836025" cy="59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04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1964 : la clôture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rrain, extérieur, arbre, feu&#10;&#10;Description générée automatiquement">
            <a:extLst>
              <a:ext uri="{FF2B5EF4-FFF2-40B4-BE49-F238E27FC236}">
                <a16:creationId xmlns:a16="http://schemas.microsoft.com/office/drawing/2014/main" id="{D9BE9590-828D-40AF-9F0C-F301AEF24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715428" cy="58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5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1964 : la clôture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bâtiment, extérieur, photo, blanc&#10;&#10;Description générée automatiquement">
            <a:extLst>
              <a:ext uri="{FF2B5EF4-FFF2-40B4-BE49-F238E27FC236}">
                <a16:creationId xmlns:a16="http://schemas.microsoft.com/office/drawing/2014/main" id="{5F2B360B-A757-4BD9-A238-E2250E299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5" y="887981"/>
            <a:ext cx="7443913" cy="59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24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31839" y="1500868"/>
            <a:ext cx="5712570" cy="48804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tabLst>
                <a:tab pos="1800000" algn="r"/>
              </a:tabLst>
            </a:pPr>
            <a:r>
              <a:rPr lang="fr-FR" sz="4000" b="1" dirty="0">
                <a:solidFill>
                  <a:srgbClr val="5EA2E0"/>
                </a:solidFill>
                <a:latin typeface="Nunito" panose="00000500000000000000" pitchFamily="2" charset="0"/>
              </a:rPr>
              <a:t>Les années 1998 - 2014 : </a:t>
            </a:r>
          </a:p>
          <a:p>
            <a:pPr>
              <a:tabLst>
                <a:tab pos="1800000" algn="r"/>
              </a:tabLst>
            </a:pPr>
            <a:r>
              <a:rPr lang="fr-FR" sz="4000" b="1" dirty="0">
                <a:solidFill>
                  <a:srgbClr val="5EA2E0"/>
                </a:solidFill>
                <a:latin typeface="Nunito" panose="00000500000000000000" pitchFamily="2" charset="0"/>
              </a:rPr>
              <a:t>l’aménagement </a:t>
            </a:r>
          </a:p>
          <a:p>
            <a:pPr>
              <a:tabLst>
                <a:tab pos="1800000" algn="r"/>
              </a:tabLst>
            </a:pPr>
            <a:r>
              <a:rPr lang="fr-FR" sz="4000" b="1" dirty="0">
                <a:solidFill>
                  <a:srgbClr val="5EA2E0"/>
                </a:solidFill>
                <a:latin typeface="Nunito" panose="00000500000000000000" pitchFamily="2" charset="0"/>
              </a:rPr>
              <a:t>&amp;</a:t>
            </a:r>
          </a:p>
          <a:p>
            <a:pPr>
              <a:tabLst>
                <a:tab pos="1800000" algn="r"/>
              </a:tabLst>
            </a:pPr>
            <a:r>
              <a:rPr lang="fr-FR" sz="4000" b="1" dirty="0">
                <a:solidFill>
                  <a:srgbClr val="5EA2E0"/>
                </a:solidFill>
                <a:latin typeface="Nunito" panose="00000500000000000000" pitchFamily="2" charset="0"/>
              </a:rPr>
              <a:t>l’entretien</a:t>
            </a: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6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6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440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1949 : 1</a:t>
            </a:r>
            <a:r>
              <a:rPr lang="fr-FR" baseline="30000" dirty="0">
                <a:solidFill>
                  <a:srgbClr val="546875"/>
                </a:solidFill>
                <a:latin typeface="Nunito" panose="00000500000000000000" pitchFamily="2" charset="0"/>
              </a:rPr>
              <a:t>er</a:t>
            </a: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 travaux d’excavation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arbre, extérieur, photo, ciel&#10;&#10;Description générée automatiquement">
            <a:extLst>
              <a:ext uri="{FF2B5EF4-FFF2-40B4-BE49-F238E27FC236}">
                <a16:creationId xmlns:a16="http://schemas.microsoft.com/office/drawing/2014/main" id="{960D7473-CB76-4BE6-A1F5-FF95201F5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936428"/>
            <a:ext cx="8748464" cy="59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70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1998 : la véranda transformée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extérieur, train, ciel&#10;&#10;Description générée automatiquement">
            <a:extLst>
              <a:ext uri="{FF2B5EF4-FFF2-40B4-BE49-F238E27FC236}">
                <a16:creationId xmlns:a16="http://schemas.microsoft.com/office/drawing/2014/main" id="{D7261F6E-9997-40C9-9435-490A4EC2D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0707"/>
            <a:ext cx="8342171" cy="588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déplacement du massicot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personne, intérieur, groupe, mur&#10;&#10;Description générée automatiquement">
            <a:extLst>
              <a:ext uri="{FF2B5EF4-FFF2-40B4-BE49-F238E27FC236}">
                <a16:creationId xmlns:a16="http://schemas.microsoft.com/office/drawing/2014/main" id="{CCBC3621-B315-4068-9201-E05B41F24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61216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3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déplacement du massicot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personne, intérieur, homme, mur&#10;&#10;Description générée automatiquement">
            <a:extLst>
              <a:ext uri="{FF2B5EF4-FFF2-40B4-BE49-F238E27FC236}">
                <a16:creationId xmlns:a16="http://schemas.microsoft.com/office/drawing/2014/main" id="{825BC92F-B093-44A2-AC9F-67AF142A8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61216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6636" y="1195806"/>
            <a:ext cx="2277132" cy="331331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escalier vers le grenier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 descr="Une image contenant bâtiment, intérieur&#10;&#10;Description générée automatiquement">
            <a:extLst>
              <a:ext uri="{FF2B5EF4-FFF2-40B4-BE49-F238E27FC236}">
                <a16:creationId xmlns:a16="http://schemas.microsoft.com/office/drawing/2014/main" id="{4B0D848E-4B64-4E72-98AE-A1C6C94D8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527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4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escalier vers le grenier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intérieur, bâtiment&#10;&#10;Description générée automatiquement">
            <a:extLst>
              <a:ext uri="{FF2B5EF4-FFF2-40B4-BE49-F238E27FC236}">
                <a16:creationId xmlns:a16="http://schemas.microsoft.com/office/drawing/2014/main" id="{5123CCEF-76CA-4539-B29F-81432D774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61216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93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peinture salle de culte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6158E7E4-96C6-4BF8-B1BE-97954A2BB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22905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77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peinture salle de culte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id="{6158E7E4-96C6-4BF8-B1BE-97954A2BB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22905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11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réfection de la terrasse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extérieur, route, terrain&#10;&#10;Description générée automatiquement">
            <a:extLst>
              <a:ext uri="{FF2B5EF4-FFF2-40B4-BE49-F238E27FC236}">
                <a16:creationId xmlns:a16="http://schemas.microsoft.com/office/drawing/2014/main" id="{6F3A8207-E96D-4BAF-8614-BD7EEDB67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30707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61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réfection de la terrasse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extérieur, ciel, terrain&#10;&#10;Description générée automatiquement">
            <a:extLst>
              <a:ext uri="{FF2B5EF4-FFF2-40B4-BE49-F238E27FC236}">
                <a16:creationId xmlns:a16="http://schemas.microsoft.com/office/drawing/2014/main" id="{B7CF7837-DB97-430F-B647-A3CA7AC10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57492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2004 : un peu de repos, tout de même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arbre, extérieur, herbe, homme&#10;&#10;Description générée automatiquement">
            <a:extLst>
              <a:ext uri="{FF2B5EF4-FFF2-40B4-BE49-F238E27FC236}">
                <a16:creationId xmlns:a16="http://schemas.microsoft.com/office/drawing/2014/main" id="{4C2A22D0-F6DC-402D-8CE4-7B2D25109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30707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8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1949 : achat du presbytère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arbre, extérieur, maison, ciel&#10;&#10;Description générée automatiquement">
            <a:extLst>
              <a:ext uri="{FF2B5EF4-FFF2-40B4-BE49-F238E27FC236}">
                <a16:creationId xmlns:a16="http://schemas.microsoft.com/office/drawing/2014/main" id="{6A106D9B-DA12-489B-BEC9-71E13F0CB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3" y="874252"/>
            <a:ext cx="6914963" cy="59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83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2009 : arrêt de l’imprimerie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extérieur, arbre, camion, herbe&#10;&#10;Description générée automatiquement">
            <a:extLst>
              <a:ext uri="{FF2B5EF4-FFF2-40B4-BE49-F238E27FC236}">
                <a16:creationId xmlns:a16="http://schemas.microsoft.com/office/drawing/2014/main" id="{FE9BEBE3-3108-4C5B-BE13-D7E23CA3D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00" y="964708"/>
            <a:ext cx="780288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96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2013 : arrivée du gaz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arbre, extérieur&#10;&#10;Description générée automatiquement">
            <a:extLst>
              <a:ext uri="{FF2B5EF4-FFF2-40B4-BE49-F238E27FC236}">
                <a16:creationId xmlns:a16="http://schemas.microsoft.com/office/drawing/2014/main" id="{C2D18E07-9982-4BF9-B1A2-FB14A98E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73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6636" y="1195806"/>
            <a:ext cx="2277132" cy="331331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2013 : arrivée du gaz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 descr="Une image contenant terrain, bâtiment, extérieur, personne&#10;&#10;Description générée automatiquement">
            <a:extLst>
              <a:ext uri="{FF2B5EF4-FFF2-40B4-BE49-F238E27FC236}">
                <a16:creationId xmlns:a16="http://schemas.microsoft.com/office/drawing/2014/main" id="{F0D0ECDB-5F1F-46C7-8DB4-50830A873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38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22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850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2014 : suppression cheminée et réfection toiture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personne, homme, extérieur, ciel&#10;&#10;Description générée automatiquement">
            <a:extLst>
              <a:ext uri="{FF2B5EF4-FFF2-40B4-BE49-F238E27FC236}">
                <a16:creationId xmlns:a16="http://schemas.microsoft.com/office/drawing/2014/main" id="{09ECC033-18B7-4C43-A8AF-08CE49FB1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707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85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850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2014 : suppression cheminée et réfection toiture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personne, extérieur, homme, debout&#10;&#10;Description générée automatiquement">
            <a:extLst>
              <a:ext uri="{FF2B5EF4-FFF2-40B4-BE49-F238E27FC236}">
                <a16:creationId xmlns:a16="http://schemas.microsoft.com/office/drawing/2014/main" id="{2E1F40A5-89AE-41DA-A753-3B8777337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7340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79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2014 : clôture arrière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arbre, extérieur, bâtiment, terrain&#10;&#10;Description générée automatiquement">
            <a:extLst>
              <a:ext uri="{FF2B5EF4-FFF2-40B4-BE49-F238E27FC236}">
                <a16:creationId xmlns:a16="http://schemas.microsoft.com/office/drawing/2014/main" id="{DDCD8059-E6DC-47E7-9925-0462B8A62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932845"/>
            <a:ext cx="8836025" cy="58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37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31839" y="1500868"/>
            <a:ext cx="5712570" cy="48804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tabLst>
                <a:tab pos="1800000" algn="r"/>
              </a:tabLst>
            </a:pPr>
            <a:r>
              <a:rPr lang="fr-FR" sz="4000" b="1" dirty="0">
                <a:solidFill>
                  <a:srgbClr val="5EA2E0"/>
                </a:solidFill>
                <a:latin typeface="Nunito" panose="00000500000000000000" pitchFamily="2" charset="0"/>
              </a:rPr>
              <a:t>Les années 2017 – 2019 : </a:t>
            </a:r>
          </a:p>
          <a:p>
            <a:pPr>
              <a:tabLst>
                <a:tab pos="1800000" algn="r"/>
              </a:tabLst>
            </a:pPr>
            <a:r>
              <a:rPr lang="fr-FR" sz="4000" b="1" dirty="0">
                <a:solidFill>
                  <a:srgbClr val="5EA2E0"/>
                </a:solidFill>
                <a:latin typeface="Nunito" panose="00000500000000000000" pitchFamily="2" charset="0"/>
              </a:rPr>
              <a:t>la construction </a:t>
            </a:r>
          </a:p>
          <a:p>
            <a:pPr>
              <a:tabLst>
                <a:tab pos="1800000" algn="r"/>
              </a:tabLst>
            </a:pPr>
            <a:r>
              <a:rPr lang="fr-FR" sz="4000" b="1" dirty="0">
                <a:solidFill>
                  <a:srgbClr val="5EA2E0"/>
                </a:solidFill>
                <a:latin typeface="Nunito" panose="00000500000000000000" pitchFamily="2" charset="0"/>
              </a:rPr>
              <a:t>&amp;</a:t>
            </a:r>
          </a:p>
          <a:p>
            <a:pPr>
              <a:tabLst>
                <a:tab pos="1800000" algn="r"/>
              </a:tabLst>
            </a:pPr>
            <a:r>
              <a:rPr lang="fr-FR" sz="4000" b="1" dirty="0">
                <a:solidFill>
                  <a:srgbClr val="5EA2E0"/>
                </a:solidFill>
                <a:latin typeface="Nunito" panose="00000500000000000000" pitchFamily="2" charset="0"/>
              </a:rPr>
              <a:t> rénovation</a:t>
            </a: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36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6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943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01/04/2017 : coupe des arbres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arbre, extérieur, herbe, route&#10;&#10;Description générée automatiquement">
            <a:extLst>
              <a:ext uri="{FF2B5EF4-FFF2-40B4-BE49-F238E27FC236}">
                <a16:creationId xmlns:a16="http://schemas.microsoft.com/office/drawing/2014/main" id="{2ACDF6D0-14C9-4E04-8206-A0BBC5069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8836025" cy="58906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0409A3C-96FA-42D9-8D2B-C7197F5E7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78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04/2017 : coupe des arbres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arbre, extérieur, herbe, ciel&#10;&#10;Description générée automatiquement">
            <a:extLst>
              <a:ext uri="{FF2B5EF4-FFF2-40B4-BE49-F238E27FC236}">
                <a16:creationId xmlns:a16="http://schemas.microsoft.com/office/drawing/2014/main" id="{FE4792FE-A1F1-4D96-9B9C-2BF9F08FC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836025" cy="58906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746A79E-4DCA-41B5-9B9D-8AA7D424B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65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06/2017 : démolition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pelle électrique, extérieur, terrain, ciel&#10;&#10;Description générée automatiquement">
            <a:extLst>
              <a:ext uri="{FF2B5EF4-FFF2-40B4-BE49-F238E27FC236}">
                <a16:creationId xmlns:a16="http://schemas.microsoft.com/office/drawing/2014/main" id="{62D0D841-3EC9-418E-A9AF-0801C6FF5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808913" cy="58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7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1949 : 1</a:t>
            </a:r>
            <a:r>
              <a:rPr lang="fr-FR" baseline="30000" dirty="0">
                <a:solidFill>
                  <a:srgbClr val="546875"/>
                </a:solidFill>
                <a:latin typeface="Nunito" panose="00000500000000000000" pitchFamily="2" charset="0"/>
              </a:rPr>
              <a:t>re</a:t>
            </a: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 salle de culte dans le presbytère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intérieur, mur, photo, cuisine&#10;&#10;Description générée automatiquement">
            <a:extLst>
              <a:ext uri="{FF2B5EF4-FFF2-40B4-BE49-F238E27FC236}">
                <a16:creationId xmlns:a16="http://schemas.microsoft.com/office/drawing/2014/main" id="{65EFE740-7C76-4B25-A83E-825C03F3F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6" y="861524"/>
            <a:ext cx="8538776" cy="59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42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06/2017 : on creuse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ciel, extérieur, bâtiment, terrain&#10;&#10;Description générée automatiquement">
            <a:extLst>
              <a:ext uri="{FF2B5EF4-FFF2-40B4-BE49-F238E27FC236}">
                <a16:creationId xmlns:a16="http://schemas.microsoft.com/office/drawing/2014/main" id="{693FA31D-800E-42A8-A53D-C405DBB16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922693"/>
            <a:ext cx="8836024" cy="58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97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07/2017 : les 1</a:t>
            </a:r>
            <a:r>
              <a:rPr lang="fr-FR" baseline="30000" dirty="0">
                <a:solidFill>
                  <a:srgbClr val="546875"/>
                </a:solidFill>
                <a:latin typeface="Nunito" panose="00000500000000000000" pitchFamily="2" charset="0"/>
              </a:rPr>
              <a:t>ers</a:t>
            </a: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 murs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extérieur, arbre, terrain, bâtiment&#10;&#10;Description générée automatiquement">
            <a:extLst>
              <a:ext uri="{FF2B5EF4-FFF2-40B4-BE49-F238E27FC236}">
                <a16:creationId xmlns:a16="http://schemas.microsoft.com/office/drawing/2014/main" id="{95ABE18F-1DCD-41EC-BD78-A231BAE85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7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10/2017 : murs suite…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bâtiment, extérieur, ciel, terrain&#10;&#10;Description générée automatiquement">
            <a:extLst>
              <a:ext uri="{FF2B5EF4-FFF2-40B4-BE49-F238E27FC236}">
                <a16:creationId xmlns:a16="http://schemas.microsoft.com/office/drawing/2014/main" id="{D2009053-F670-4C85-9FBC-392238C50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46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07-08/2017 : on démolit la terrasse du presbytère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rrain, extérieur, bâtiment, neige&#10;&#10;Description générée automatiquement">
            <a:extLst>
              <a:ext uri="{FF2B5EF4-FFF2-40B4-BE49-F238E27FC236}">
                <a16:creationId xmlns:a16="http://schemas.microsoft.com/office/drawing/2014/main" id="{22F366B7-1D3F-4BE1-AE8D-88148FFEB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5" y="930707"/>
            <a:ext cx="7903057" cy="59272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2F9191-09EE-494A-BE0E-3966B0C21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67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09/2017 : la dalle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extérieur, bâtiment, arbre, ciel&#10;&#10;Description générée automatiquement">
            <a:extLst>
              <a:ext uri="{FF2B5EF4-FFF2-40B4-BE49-F238E27FC236}">
                <a16:creationId xmlns:a16="http://schemas.microsoft.com/office/drawing/2014/main" id="{4F8A26EE-88A1-4B85-9DE2-DC0643DA1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78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10/2017 : murs suite…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extérieur, arbre, ciel&#10;&#10;Description générée automatiquement">
            <a:extLst>
              <a:ext uri="{FF2B5EF4-FFF2-40B4-BE49-F238E27FC236}">
                <a16:creationId xmlns:a16="http://schemas.microsoft.com/office/drawing/2014/main" id="{B2110774-360B-4A84-998F-E1E25D697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3" y="922693"/>
            <a:ext cx="8836025" cy="58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66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10/2017 : opération poulets chauds béton frais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personne, intérieur, table, alimentation&#10;&#10;Description générée automatiquement">
            <a:extLst>
              <a:ext uri="{FF2B5EF4-FFF2-40B4-BE49-F238E27FC236}">
                <a16:creationId xmlns:a16="http://schemas.microsoft.com/office/drawing/2014/main" id="{B895F87F-68EA-438A-8C8C-D12769D02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917855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806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10/2017 : la salle verte…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bâtiment, plancher, terrain, intérieur&#10;&#10;Description générée automatiquement">
            <a:extLst>
              <a:ext uri="{FF2B5EF4-FFF2-40B4-BE49-F238E27FC236}">
                <a16:creationId xmlns:a16="http://schemas.microsoft.com/office/drawing/2014/main" id="{06A5FA89-334F-4089-A5F9-B5FF51CEC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" y="117329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73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11/2017 : on détuile l’église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rrain, clôture, extérieur, bâtiment&#10;&#10;Description générée automatiquement">
            <a:extLst>
              <a:ext uri="{FF2B5EF4-FFF2-40B4-BE49-F238E27FC236}">
                <a16:creationId xmlns:a16="http://schemas.microsoft.com/office/drawing/2014/main" id="{ED1F5D00-2310-488D-8E5C-F647E3A27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8836024" cy="58906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2F9191-09EE-494A-BE0E-3966B0C21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69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11/2017 : on détuile l’église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iel, extérieur, personne, bâtiment&#10;&#10;Description générée automatiquement">
            <a:extLst>
              <a:ext uri="{FF2B5EF4-FFF2-40B4-BE49-F238E27FC236}">
                <a16:creationId xmlns:a16="http://schemas.microsoft.com/office/drawing/2014/main" id="{3B76B522-22CA-4C3D-A617-BA8EBD373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44724"/>
            <a:ext cx="7884368" cy="59132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2F9191-09EE-494A-BE0E-3966B0C21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19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1956 : maquette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photo, extérieur&#10;&#10;Description générée automatiquement">
            <a:extLst>
              <a:ext uri="{FF2B5EF4-FFF2-40B4-BE49-F238E27FC236}">
                <a16:creationId xmlns:a16="http://schemas.microsoft.com/office/drawing/2014/main" id="{2A23E9F3-8A69-4723-8004-77481D43F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040"/>
            <a:ext cx="9144000" cy="53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32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11/2017 : et on bâche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lôture, extérieur, banc, bâtiment&#10;&#10;Description générée automatiquement">
            <a:extLst>
              <a:ext uri="{FF2B5EF4-FFF2-40B4-BE49-F238E27FC236}">
                <a16:creationId xmlns:a16="http://schemas.microsoft.com/office/drawing/2014/main" id="{F42FA1EB-B5FF-4196-98FB-2EC9CE10C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75" y="980728"/>
            <a:ext cx="8710613" cy="58070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2F9191-09EE-494A-BE0E-3966B0C21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12/2017 : les murs en ossature bois et la charpente 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extérieur, ciel, bâtiment, arbre&#10;&#10;Description générée automatiquement">
            <a:extLst>
              <a:ext uri="{FF2B5EF4-FFF2-40B4-BE49-F238E27FC236}">
                <a16:creationId xmlns:a16="http://schemas.microsoft.com/office/drawing/2014/main" id="{C8922E92-F685-4F81-B155-C20368199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836025" cy="589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63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12/2017 : les murs en ossature bois et la charpente 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iel, extérieur, arbre&#10;&#10;Description générée automatiquement">
            <a:extLst>
              <a:ext uri="{FF2B5EF4-FFF2-40B4-BE49-F238E27FC236}">
                <a16:creationId xmlns:a16="http://schemas.microsoft.com/office/drawing/2014/main" id="{CDDEBAF0-170A-4288-9DF6-8AE443F57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92444" cy="58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66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12/2017 : la protection est en place juste avant les vacances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ciel, extérieur, bâtiment, arbre&#10;&#10;Description générée automatiquement">
            <a:extLst>
              <a:ext uri="{FF2B5EF4-FFF2-40B4-BE49-F238E27FC236}">
                <a16:creationId xmlns:a16="http://schemas.microsoft.com/office/drawing/2014/main" id="{99003FEB-1FE4-4580-BF3C-A8E08CB34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30706"/>
            <a:ext cx="8836025" cy="58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21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02/2018 : changement des fenêtres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plafond, intérieur, plancher, mur&#10;&#10;Description générée automatiquement">
            <a:extLst>
              <a:ext uri="{FF2B5EF4-FFF2-40B4-BE49-F238E27FC236}">
                <a16:creationId xmlns:a16="http://schemas.microsoft.com/office/drawing/2014/main" id="{73362570-7571-47B9-88C5-AF519B782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908720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96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03/2018 : ouvertures vers la cour anglaise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terrain, sale, extérieur&#10;&#10;Description générée automatiquement">
            <a:extLst>
              <a:ext uri="{FF2B5EF4-FFF2-40B4-BE49-F238E27FC236}">
                <a16:creationId xmlns:a16="http://schemas.microsoft.com/office/drawing/2014/main" id="{A2FCB589-E9A4-4676-BE29-7592E9ABF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787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03/2018 : le nouveau hall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bâtiment, intérieur, clôture, terrain&#10;&#10;Description générée automatiquement">
            <a:extLst>
              <a:ext uri="{FF2B5EF4-FFF2-40B4-BE49-F238E27FC236}">
                <a16:creationId xmlns:a16="http://schemas.microsoft.com/office/drawing/2014/main" id="{C4B38C22-BDD5-4783-AEA4-8A0CA807F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908720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30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04/2018 : le chauffage de la nouvelle garderie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intérieur, mur, bâtiment, plancher&#10;&#10;Description générée automatiquement">
            <a:extLst>
              <a:ext uri="{FF2B5EF4-FFF2-40B4-BE49-F238E27FC236}">
                <a16:creationId xmlns:a16="http://schemas.microsoft.com/office/drawing/2014/main" id="{048DFBF2-E50B-4FC6-A457-6F2321867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44724"/>
            <a:ext cx="7884367" cy="591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3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05/2018 : la salle verte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intérieur, plafond, terrain&#10;&#10;Description générée automatiquement">
            <a:extLst>
              <a:ext uri="{FF2B5EF4-FFF2-40B4-BE49-F238E27FC236}">
                <a16:creationId xmlns:a16="http://schemas.microsoft.com/office/drawing/2014/main" id="{E0723F70-7821-4AF0-955D-91242F33C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30707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85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17/06/2018 : dernier culte dans l’ancienne salle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personne, intérieur, gens, plafond&#10;&#10;Description générée automatiquement">
            <a:extLst>
              <a:ext uri="{FF2B5EF4-FFF2-40B4-BE49-F238E27FC236}">
                <a16:creationId xmlns:a16="http://schemas.microsoft.com/office/drawing/2014/main" id="{EB3091C2-B3C1-411A-B227-DC233FA0A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4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6636" y="1195806"/>
            <a:ext cx="2277132" cy="331331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1956 : excavation pour l’église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 descr="Une image contenant extérieur, herbe, ciel, arbre&#10;&#10;Description générée automatiquement">
            <a:extLst>
              <a:ext uri="{FF2B5EF4-FFF2-40B4-BE49-F238E27FC236}">
                <a16:creationId xmlns:a16="http://schemas.microsoft.com/office/drawing/2014/main" id="{88209235-1C7E-48F3-9344-213D3D77C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18" y="27384"/>
            <a:ext cx="610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666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30/06/2018 : on ôte le parquet et démolit l’estrade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intérieur, mur, plafond, plancher&#10;&#10;Description générée automatiquement">
            <a:extLst>
              <a:ext uri="{FF2B5EF4-FFF2-40B4-BE49-F238E27FC236}">
                <a16:creationId xmlns:a16="http://schemas.microsoft.com/office/drawing/2014/main" id="{7C5F53C1-6B20-460D-9533-BC8AC2F7E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6064" y="944724"/>
            <a:ext cx="7884368" cy="59132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6BEEB3-8EB5-44D6-8129-E40E3D295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44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07/2018 : crépis terminé et terrassement en cours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ciel, extérieur, terrain, route&#10;&#10;Description générée automatiquement">
            <a:extLst>
              <a:ext uri="{FF2B5EF4-FFF2-40B4-BE49-F238E27FC236}">
                <a16:creationId xmlns:a16="http://schemas.microsoft.com/office/drawing/2014/main" id="{17DD7AE3-0332-4D01-8C12-36868E668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7340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27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07/2018 : belle semaine de travail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arbre, extérieur, bâtiment, ciel&#10;&#10;Description générée automatiquement">
            <a:extLst>
              <a:ext uri="{FF2B5EF4-FFF2-40B4-BE49-F238E27FC236}">
                <a16:creationId xmlns:a16="http://schemas.microsoft.com/office/drawing/2014/main" id="{CF572A1D-7A0D-4AFD-912C-BD001C41B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072" y="908720"/>
            <a:ext cx="7884368" cy="59132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6BEEB3-8EB5-44D6-8129-E40E3D295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1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07/2018 : belle semaine de travail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arbre, extérieur, bâtiment, ciel&#10;&#10;Description générée automatiquement">
            <a:extLst>
              <a:ext uri="{FF2B5EF4-FFF2-40B4-BE49-F238E27FC236}">
                <a16:creationId xmlns:a16="http://schemas.microsoft.com/office/drawing/2014/main" id="{CF572A1D-7A0D-4AFD-912C-BD001C41B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072" y="908720"/>
            <a:ext cx="7884368" cy="591327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6BEEB3-8EB5-44D6-8129-E40E3D295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8344" y="0"/>
            <a:ext cx="1484784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80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09/2018 : la salle de culte en travaux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chaise, intérieur, pièce, table&#10;&#10;Description générée automatiquement">
            <a:extLst>
              <a:ext uri="{FF2B5EF4-FFF2-40B4-BE49-F238E27FC236}">
                <a16:creationId xmlns:a16="http://schemas.microsoft.com/office/drawing/2014/main" id="{79D4FD91-4ACD-4D59-A93B-31BD6F796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298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16/09/2018 : 1</a:t>
            </a:r>
            <a:r>
              <a:rPr lang="fr-FR" sz="2400" baseline="30000" dirty="0">
                <a:solidFill>
                  <a:srgbClr val="546875"/>
                </a:solidFill>
                <a:latin typeface="Nunito" panose="00000500000000000000" pitchFamily="2" charset="0"/>
              </a:rPr>
              <a:t>er</a:t>
            </a: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 culte en duplex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mur, intérieur&#10;&#10;Description générée automatiquement">
            <a:extLst>
              <a:ext uri="{FF2B5EF4-FFF2-40B4-BE49-F238E27FC236}">
                <a16:creationId xmlns:a16="http://schemas.microsoft.com/office/drawing/2014/main" id="{5A003E11-E4BC-47F2-A66F-88ED44200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60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725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16/09/2018 : 1</a:t>
            </a:r>
            <a:r>
              <a:rPr lang="fr-FR" sz="2400" baseline="30000" dirty="0">
                <a:solidFill>
                  <a:srgbClr val="546875"/>
                </a:solidFill>
                <a:latin typeface="Nunito" panose="00000500000000000000" pitchFamily="2" charset="0"/>
              </a:rPr>
              <a:t>er</a:t>
            </a: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 culte en duplex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intérieur, plafond, personne, mur&#10;&#10;Description générée automatiquement">
            <a:extLst>
              <a:ext uri="{FF2B5EF4-FFF2-40B4-BE49-F238E27FC236}">
                <a16:creationId xmlns:a16="http://schemas.microsoft.com/office/drawing/2014/main" id="{713A9FEB-4307-4030-88D7-2144B4DF2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963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10/2018 : la chape de la salle de culte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intérieur, mur, plafond&#10;&#10;Description générée automatiquement">
            <a:extLst>
              <a:ext uri="{FF2B5EF4-FFF2-40B4-BE49-F238E27FC236}">
                <a16:creationId xmlns:a16="http://schemas.microsoft.com/office/drawing/2014/main" id="{8F53465C-64E5-4068-8323-3191A9C0D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60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94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10/2018 : le macadam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bâtiment, extérieur, terrain, camion&#10;&#10;Description générée automatiquement">
            <a:extLst>
              <a:ext uri="{FF2B5EF4-FFF2-40B4-BE49-F238E27FC236}">
                <a16:creationId xmlns:a16="http://schemas.microsoft.com/office/drawing/2014/main" id="{05B509FA-EC28-4D21-B3CC-BDEF577D9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324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12/2018 : le salle de culte presque finie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plafond, intérieur, plancher, mur&#10;&#10;Description générée automatiquement">
            <a:extLst>
              <a:ext uri="{FF2B5EF4-FFF2-40B4-BE49-F238E27FC236}">
                <a16:creationId xmlns:a16="http://schemas.microsoft.com/office/drawing/2014/main" id="{C1F27589-8A0D-483F-B9F3-064EDB498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9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1956 : construction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bâtiment, photo, extérieur&#10;&#10;Description générée automatiquement">
            <a:extLst>
              <a:ext uri="{FF2B5EF4-FFF2-40B4-BE49-F238E27FC236}">
                <a16:creationId xmlns:a16="http://schemas.microsoft.com/office/drawing/2014/main" id="{49576A68-84F5-4845-8F96-4D309F18B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719988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351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16/12/2018 : 1</a:t>
            </a:r>
            <a:r>
              <a:rPr lang="fr-FR" sz="2400" baseline="30000" dirty="0">
                <a:solidFill>
                  <a:srgbClr val="546875"/>
                </a:solidFill>
                <a:latin typeface="Nunito" panose="00000500000000000000" pitchFamily="2" charset="0"/>
              </a:rPr>
              <a:t>er</a:t>
            </a: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 culte dans la nouvelle salle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plafond, intérieur, personne, plancher&#10;&#10;Description générée automatiquement">
            <a:extLst>
              <a:ext uri="{FF2B5EF4-FFF2-40B4-BE49-F238E27FC236}">
                <a16:creationId xmlns:a16="http://schemas.microsoft.com/office/drawing/2014/main" id="{BEF61991-79F3-467A-9E6B-E8A91A2FE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501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/>
          </a:bodyPr>
          <a:lstStyle/>
          <a:p>
            <a:pPr algn="l">
              <a:tabLst>
                <a:tab pos="1800000" algn="r"/>
              </a:tabLst>
            </a:pPr>
            <a:r>
              <a:rPr lang="fr-FR" sz="2400" dirty="0">
                <a:solidFill>
                  <a:srgbClr val="546875"/>
                </a:solidFill>
                <a:latin typeface="Nunito" panose="00000500000000000000" pitchFamily="2" charset="0"/>
              </a:rPr>
              <a:t>03/04/2019 : la salle de culte</a:t>
            </a:r>
            <a:endParaRPr lang="fr-FR" sz="2400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intérieur, plafond, bâtiment, mur&#10;&#10;Description générée automatiquement">
            <a:extLst>
              <a:ext uri="{FF2B5EF4-FFF2-40B4-BE49-F238E27FC236}">
                <a16:creationId xmlns:a16="http://schemas.microsoft.com/office/drawing/2014/main" id="{8011CE58-C71A-4BA6-8A6C-A4AD25EE7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3568" y="944724"/>
            <a:ext cx="7884368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0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1956 : construction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extérieur, bâtiment, ciel, arbre&#10;&#10;Description générée automatiquement">
            <a:extLst>
              <a:ext uri="{FF2B5EF4-FFF2-40B4-BE49-F238E27FC236}">
                <a16:creationId xmlns:a16="http://schemas.microsoft.com/office/drawing/2014/main" id="{5E2C8814-04F4-4168-828E-46D5A2487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" y="1043406"/>
            <a:ext cx="9144000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3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3077" y="312738"/>
            <a:ext cx="7682948" cy="523974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1800000" algn="r"/>
              </a:tabLst>
            </a:pPr>
            <a:r>
              <a:rPr lang="fr-FR" dirty="0">
                <a:solidFill>
                  <a:srgbClr val="546875"/>
                </a:solidFill>
                <a:latin typeface="Nunito" panose="00000500000000000000" pitchFamily="2" charset="0"/>
              </a:rPr>
              <a:t>1956 : construction</a:t>
            </a:r>
            <a:endParaRPr lang="fr-FR" dirty="0">
              <a:solidFill>
                <a:srgbClr val="5EA2E0"/>
              </a:solidFill>
              <a:latin typeface="Nunito" panose="00000500000000000000" pitchFamily="2" charset="0"/>
            </a:endParaRPr>
          </a:p>
        </p:txBody>
      </p:sp>
      <p:pic>
        <p:nvPicPr>
          <p:cNvPr id="1026" name="Picture 2" descr="P:\PCloudsync\1 GENERAL pcloud\1 Communication\Identité visuelle 2019\Logo 2019 fichiers\profi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636"/>
            <a:ext cx="810071" cy="8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8" descr="RÃ©sultat de recherche d'images pour &quot;&quot;matthieu hodapp&quot;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028573-93ED-4C98-B523-1F1002B40305}"/>
              </a:ext>
            </a:extLst>
          </p:cNvPr>
          <p:cNvCxnSpPr>
            <a:cxnSpLocks/>
          </p:cNvCxnSpPr>
          <p:nvPr/>
        </p:nvCxnSpPr>
        <p:spPr>
          <a:xfrm>
            <a:off x="755576" y="836712"/>
            <a:ext cx="8232849" cy="0"/>
          </a:xfrm>
          <a:prstGeom prst="line">
            <a:avLst/>
          </a:prstGeom>
          <a:ln w="88900">
            <a:solidFill>
              <a:srgbClr val="FCD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extérieur, ciel, arbre&#10;&#10;Description générée automatiquement">
            <a:extLst>
              <a:ext uri="{FF2B5EF4-FFF2-40B4-BE49-F238E27FC236}">
                <a16:creationId xmlns:a16="http://schemas.microsoft.com/office/drawing/2014/main" id="{8BB75DB6-A3D3-40A8-9258-7D6E9499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67"/>
            <a:ext cx="9144000" cy="594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933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3790</TotalTime>
  <Words>416</Words>
  <Application>Microsoft Office PowerPoint</Application>
  <PresentationFormat>Affichage à l'écran (4:3)</PresentationFormat>
  <Paragraphs>77</Paragraphs>
  <Slides>71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71</vt:i4>
      </vt:variant>
    </vt:vector>
  </HeadingPairs>
  <TitlesOfParts>
    <vt:vector size="75" baseType="lpstr">
      <vt:lpstr>Arial</vt:lpstr>
      <vt:lpstr>Calibri</vt:lpstr>
      <vt:lpstr>Nunito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PRINCIPALES INFOS DE LA SEMAINE</dc:title>
  <dc:creator>PC-JMB</dc:creator>
  <cp:lastModifiedBy>Yasmina</cp:lastModifiedBy>
  <cp:revision>105</cp:revision>
  <dcterms:created xsi:type="dcterms:W3CDTF">2019-01-05T18:02:01Z</dcterms:created>
  <dcterms:modified xsi:type="dcterms:W3CDTF">2019-05-28T11:33:50Z</dcterms:modified>
</cp:coreProperties>
</file>