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53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s/slide54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50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slides/slide47.xml" ContentType="application/vnd.openxmlformats-officedocument.presentationml.slide+xml"/>
  <Override PartName="/ppt/slides/slide55.xml" ContentType="application/vnd.openxmlformats-officedocument.presentationml.slide+xml"/>
  <Override PartName="/ppt/slides/slide43.xml" ContentType="application/vnd.openxmlformats-officedocument.presentationml.slide+xml"/>
  <Override PartName="/ppt/slides/slide5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52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9.xml" ContentType="application/vnd.openxmlformats-officedocument.presentationml.slide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84" r:id="rId3"/>
    <p:sldId id="285" r:id="rId4"/>
    <p:sldId id="303" r:id="rId5"/>
    <p:sldId id="304" r:id="rId6"/>
    <p:sldId id="295" r:id="rId7"/>
    <p:sldId id="287" r:id="rId8"/>
    <p:sldId id="288" r:id="rId9"/>
    <p:sldId id="289" r:id="rId10"/>
    <p:sldId id="262" r:id="rId11"/>
    <p:sldId id="291" r:id="rId12"/>
    <p:sldId id="290" r:id="rId13"/>
    <p:sldId id="258" r:id="rId14"/>
    <p:sldId id="296" r:id="rId15"/>
    <p:sldId id="297" r:id="rId16"/>
    <p:sldId id="299" r:id="rId17"/>
    <p:sldId id="311" r:id="rId18"/>
    <p:sldId id="312" r:id="rId19"/>
    <p:sldId id="263" r:id="rId20"/>
    <p:sldId id="308" r:id="rId21"/>
    <p:sldId id="313" r:id="rId22"/>
    <p:sldId id="314" r:id="rId23"/>
    <p:sldId id="315" r:id="rId24"/>
    <p:sldId id="316" r:id="rId25"/>
    <p:sldId id="317" r:id="rId26"/>
    <p:sldId id="264" r:id="rId27"/>
    <p:sldId id="265" r:id="rId28"/>
    <p:sldId id="292" r:id="rId29"/>
    <p:sldId id="268" r:id="rId30"/>
    <p:sldId id="280" r:id="rId31"/>
    <p:sldId id="270" r:id="rId32"/>
    <p:sldId id="294" r:id="rId33"/>
    <p:sldId id="293" r:id="rId34"/>
    <p:sldId id="266" r:id="rId35"/>
    <p:sldId id="301" r:id="rId36"/>
    <p:sldId id="273" r:id="rId37"/>
    <p:sldId id="272" r:id="rId38"/>
    <p:sldId id="274" r:id="rId39"/>
    <p:sldId id="281" r:id="rId40"/>
    <p:sldId id="277" r:id="rId41"/>
    <p:sldId id="278" r:id="rId42"/>
    <p:sldId id="279" r:id="rId43"/>
    <p:sldId id="298" r:id="rId44"/>
    <p:sldId id="318" r:id="rId45"/>
    <p:sldId id="283" r:id="rId46"/>
    <p:sldId id="324" r:id="rId47"/>
    <p:sldId id="325" r:id="rId48"/>
    <p:sldId id="326" r:id="rId49"/>
    <p:sldId id="319" r:id="rId50"/>
    <p:sldId id="320" r:id="rId51"/>
    <p:sldId id="321" r:id="rId52"/>
    <p:sldId id="322" r:id="rId53"/>
    <p:sldId id="323" r:id="rId54"/>
    <p:sldId id="282" r:id="rId55"/>
    <p:sldId id="271" r:id="rId5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B976-BFB4-334A-9FC2-72B73B12975E}" type="datetimeFigureOut">
              <a:rPr lang="fr-FR" smtClean="0"/>
              <a:pPr/>
              <a:t>27/10/18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5AC2-43C9-5B48-802F-B4F5B6D3BFA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B976-BFB4-334A-9FC2-72B73B12975E}" type="datetimeFigureOut">
              <a:rPr lang="fr-FR" smtClean="0"/>
              <a:pPr/>
              <a:t>27/10/18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5AC2-43C9-5B48-802F-B4F5B6D3BFA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B976-BFB4-334A-9FC2-72B73B12975E}" type="datetimeFigureOut">
              <a:rPr lang="fr-FR" smtClean="0"/>
              <a:pPr/>
              <a:t>27/10/18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5AC2-43C9-5B48-802F-B4F5B6D3BFA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B976-BFB4-334A-9FC2-72B73B12975E}" type="datetimeFigureOut">
              <a:rPr lang="fr-FR" smtClean="0"/>
              <a:pPr/>
              <a:t>27/10/18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5AC2-43C9-5B48-802F-B4F5B6D3BFA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B976-BFB4-334A-9FC2-72B73B12975E}" type="datetimeFigureOut">
              <a:rPr lang="fr-FR" smtClean="0"/>
              <a:pPr/>
              <a:t>27/10/18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5AC2-43C9-5B48-802F-B4F5B6D3BFA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B976-BFB4-334A-9FC2-72B73B12975E}" type="datetimeFigureOut">
              <a:rPr lang="fr-FR" smtClean="0"/>
              <a:pPr/>
              <a:t>27/10/18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5AC2-43C9-5B48-802F-B4F5B6D3BFA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B976-BFB4-334A-9FC2-72B73B12975E}" type="datetimeFigureOut">
              <a:rPr lang="fr-FR" smtClean="0"/>
              <a:pPr/>
              <a:t>27/10/18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5AC2-43C9-5B48-802F-B4F5B6D3BFA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B976-BFB4-334A-9FC2-72B73B12975E}" type="datetimeFigureOut">
              <a:rPr lang="fr-FR" smtClean="0"/>
              <a:pPr/>
              <a:t>27/10/18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5AC2-43C9-5B48-802F-B4F5B6D3BFA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B976-BFB4-334A-9FC2-72B73B12975E}" type="datetimeFigureOut">
              <a:rPr lang="fr-FR" smtClean="0"/>
              <a:pPr/>
              <a:t>27/10/18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5AC2-43C9-5B48-802F-B4F5B6D3BFA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B976-BFB4-334A-9FC2-72B73B12975E}" type="datetimeFigureOut">
              <a:rPr lang="fr-FR" smtClean="0"/>
              <a:pPr/>
              <a:t>27/10/18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5AC2-43C9-5B48-802F-B4F5B6D3BFA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B976-BFB4-334A-9FC2-72B73B12975E}" type="datetimeFigureOut">
              <a:rPr lang="fr-FR" smtClean="0"/>
              <a:pPr/>
              <a:t>27/10/18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5AC2-43C9-5B48-802F-B4F5B6D3BFA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DB976-BFB4-334A-9FC2-72B73B12975E}" type="datetimeFigureOut">
              <a:rPr lang="fr-FR" smtClean="0"/>
              <a:pPr/>
              <a:t>27/10/18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65AC2-43C9-5B48-802F-B4F5B6D3BFAD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df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Capture d’écran 2018-10-26 à 21.09.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2130"/>
            <a:ext cx="9144000" cy="3373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lum bright="-50000" contrast="-1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593647"/>
            <a:ext cx="7772400" cy="6019301"/>
          </a:xfrm>
        </p:spPr>
        <p:txBody>
          <a:bodyPr>
            <a:normAutofit fontScale="92500"/>
          </a:bodyPr>
          <a:lstStyle/>
          <a:p>
            <a:pPr algn="l"/>
            <a:r>
              <a:rPr lang="fr-FR" sz="3600" b="1" i="1" dirty="0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région située de l’autre côté du Jourdain, Galilée à la population étrangère ! </a:t>
            </a:r>
          </a:p>
          <a:p>
            <a:pPr algn="l"/>
            <a:r>
              <a:rPr lang="fr-FR" sz="3600" b="1" i="1" dirty="0" smtClean="0">
                <a:solidFill>
                  <a:srgbClr val="000000"/>
                </a:solidFill>
              </a:rPr>
              <a:t>Le </a:t>
            </a:r>
            <a:r>
              <a:rPr lang="fr-FR" sz="3600" b="1" i="1" dirty="0" smtClean="0">
                <a:solidFill>
                  <a:srgbClr val="000000"/>
                </a:solidFill>
              </a:rPr>
              <a:t>peuple assis dans les ténèbres a vu une grande lumière, </a:t>
            </a:r>
          </a:p>
          <a:p>
            <a:pPr algn="l"/>
            <a:r>
              <a:rPr lang="fr-FR" sz="3600" b="1" i="1" dirty="0" smtClean="0">
                <a:solidFill>
                  <a:srgbClr val="000000"/>
                </a:solidFill>
              </a:rPr>
              <a:t>et sur ceux qui se trouvaient dans le pays de l’ombre de la mort une lumière s’est levée</a:t>
            </a:r>
            <a:r>
              <a:rPr lang="fr-FR" sz="3600" b="1" i="1" dirty="0" smtClean="0">
                <a:solidFill>
                  <a:srgbClr val="000000"/>
                </a:solidFill>
              </a:rPr>
              <a:t>.</a:t>
            </a:r>
          </a:p>
          <a:p>
            <a:pPr algn="l"/>
            <a:endParaRPr lang="fr-FR" sz="3600" b="1" i="1" dirty="0" smtClean="0">
              <a:solidFill>
                <a:schemeClr val="bg1"/>
              </a:solidFill>
            </a:endParaRPr>
          </a:p>
          <a:p>
            <a:pPr algn="l"/>
            <a:endParaRPr lang="fr-FR" sz="3600" b="1" i="1" dirty="0" smtClean="0">
              <a:solidFill>
                <a:schemeClr val="bg1"/>
              </a:solidFill>
            </a:endParaRPr>
          </a:p>
          <a:p>
            <a:pPr algn="r"/>
            <a:endParaRPr lang="fr-FR" sz="2800" i="1" dirty="0" smtClean="0">
              <a:solidFill>
                <a:schemeClr val="bg1"/>
              </a:solidFill>
            </a:endParaRPr>
          </a:p>
          <a:p>
            <a:pPr algn="r"/>
            <a:r>
              <a:rPr lang="fr-FR" sz="2800" dirty="0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</a:rPr>
              <a:t>Matthieu 4.12-17, </a:t>
            </a:r>
            <a:r>
              <a:rPr lang="fr-FR" sz="2800" dirty="0" err="1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</a:rPr>
              <a:t>Segond</a:t>
            </a:r>
            <a:r>
              <a:rPr lang="fr-FR" sz="2800" dirty="0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</a:rPr>
              <a:t>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lum bright="-50000" contrast="-1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593647"/>
            <a:ext cx="7772400" cy="6019301"/>
          </a:xfrm>
        </p:spPr>
        <p:txBody>
          <a:bodyPr>
            <a:normAutofit fontScale="92500"/>
          </a:bodyPr>
          <a:lstStyle/>
          <a:p>
            <a:pPr algn="l"/>
            <a:r>
              <a:rPr lang="fr-FR" sz="3600" b="1" i="1" dirty="0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région située de l’autre côté du Jourdain, Galilée à la population étrangère ! </a:t>
            </a:r>
          </a:p>
          <a:p>
            <a:pPr algn="l"/>
            <a:r>
              <a:rPr lang="fr-FR" sz="3600" b="1" i="1" dirty="0" smtClean="0">
                <a:solidFill>
                  <a:schemeClr val="bg1"/>
                </a:solidFill>
              </a:rPr>
              <a:t>Le </a:t>
            </a:r>
            <a:r>
              <a:rPr lang="fr-FR" sz="3600" b="1" i="1" dirty="0" smtClean="0">
                <a:solidFill>
                  <a:schemeClr val="bg1"/>
                </a:solidFill>
              </a:rPr>
              <a:t>peuple assis dans les ténèbres a vu une grande lumière, </a:t>
            </a:r>
          </a:p>
          <a:p>
            <a:pPr algn="l"/>
            <a:r>
              <a:rPr lang="fr-FR" sz="3600" b="1" i="1" dirty="0" smtClean="0">
                <a:solidFill>
                  <a:schemeClr val="bg1"/>
                </a:solidFill>
              </a:rPr>
              <a:t>et sur ceux qui se trouvaient dans le pays de l’ombre de la mort une lumière s’est levée</a:t>
            </a:r>
            <a:r>
              <a:rPr lang="fr-FR" sz="3600" b="1" i="1" dirty="0" smtClean="0">
                <a:solidFill>
                  <a:schemeClr val="bg1"/>
                </a:solidFill>
              </a:rPr>
              <a:t>.</a:t>
            </a:r>
          </a:p>
          <a:p>
            <a:pPr algn="l"/>
            <a:endParaRPr lang="fr-FR" sz="3600" b="1" i="1" dirty="0" smtClean="0">
              <a:solidFill>
                <a:schemeClr val="bg1"/>
              </a:solidFill>
            </a:endParaRPr>
          </a:p>
          <a:p>
            <a:pPr algn="l"/>
            <a:endParaRPr lang="fr-FR" sz="3600" b="1" i="1" dirty="0" smtClean="0">
              <a:solidFill>
                <a:schemeClr val="bg1"/>
              </a:solidFill>
            </a:endParaRPr>
          </a:p>
          <a:p>
            <a:pPr algn="r"/>
            <a:endParaRPr lang="fr-FR" sz="2800" i="1" dirty="0" smtClean="0">
              <a:solidFill>
                <a:schemeClr val="bg1"/>
              </a:solidFill>
            </a:endParaRPr>
          </a:p>
          <a:p>
            <a:pPr algn="r"/>
            <a:r>
              <a:rPr lang="fr-FR" sz="2800" dirty="0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</a:rPr>
              <a:t>Matthieu 4.12-17, </a:t>
            </a:r>
            <a:r>
              <a:rPr lang="fr-FR" sz="2800" dirty="0" err="1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</a:rPr>
              <a:t>Segond</a:t>
            </a:r>
            <a:r>
              <a:rPr lang="fr-FR" sz="2800" dirty="0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</a:rPr>
              <a:t>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lum bright="-50000" contrast="-1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593647"/>
            <a:ext cx="7772400" cy="6019301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 smtClean="0">
                <a:solidFill>
                  <a:schemeClr val="bg1"/>
                </a:solidFill>
              </a:rPr>
              <a:t>Dès </a:t>
            </a:r>
            <a:r>
              <a:rPr lang="fr-FR" sz="3600" b="1" dirty="0" smtClean="0">
                <a:solidFill>
                  <a:schemeClr val="bg1"/>
                </a:solidFill>
              </a:rPr>
              <a:t>ce moment, Jésus commença à prêcher et à dire : « changez d’attitude, car le royaume des cieux est proche. »</a:t>
            </a:r>
          </a:p>
          <a:p>
            <a:pPr algn="r"/>
            <a:endParaRPr lang="fr-FR" sz="2800" i="1" dirty="0" smtClean="0">
              <a:solidFill>
                <a:schemeClr val="bg1"/>
              </a:solidFill>
            </a:endParaRPr>
          </a:p>
          <a:p>
            <a:pPr algn="r"/>
            <a:endParaRPr lang="fr-FR" sz="2800" dirty="0" smtClean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</a:effectLst>
            </a:endParaRPr>
          </a:p>
          <a:p>
            <a:pPr algn="r"/>
            <a:endParaRPr lang="fr-FR" sz="2800" dirty="0" smtClean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</a:effectLst>
            </a:endParaRPr>
          </a:p>
          <a:p>
            <a:pPr algn="r"/>
            <a:endParaRPr lang="fr-FR" sz="2800" dirty="0" smtClean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</a:effectLst>
            </a:endParaRPr>
          </a:p>
          <a:p>
            <a:pPr algn="r"/>
            <a:endParaRPr lang="fr-FR" sz="2800" dirty="0" smtClean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</a:effectLst>
            </a:endParaRPr>
          </a:p>
          <a:p>
            <a:pPr algn="r"/>
            <a:endParaRPr lang="fr-FR" sz="2800" dirty="0" smtClean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</a:effectLst>
            </a:endParaRPr>
          </a:p>
          <a:p>
            <a:pPr algn="r"/>
            <a:endParaRPr lang="fr-FR" sz="2800" dirty="0" smtClean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</a:effectLst>
            </a:endParaRPr>
          </a:p>
          <a:p>
            <a:pPr algn="r"/>
            <a:r>
              <a:rPr lang="fr-FR" sz="2800" dirty="0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</a:rPr>
              <a:t>Matthieu </a:t>
            </a:r>
            <a:r>
              <a:rPr lang="fr-FR" sz="2800" dirty="0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</a:rPr>
              <a:t>4.12-17, </a:t>
            </a:r>
            <a:r>
              <a:rPr lang="fr-FR" sz="2800" dirty="0" err="1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</a:rPr>
              <a:t>Segond</a:t>
            </a:r>
            <a:r>
              <a:rPr lang="fr-FR" sz="2800" dirty="0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</a:rPr>
              <a:t>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593647"/>
            <a:ext cx="7772400" cy="5715575"/>
          </a:xfrm>
        </p:spPr>
        <p:txBody>
          <a:bodyPr>
            <a:normAutofit/>
          </a:bodyPr>
          <a:lstStyle/>
          <a:p>
            <a:pPr algn="l"/>
            <a:endParaRPr lang="fr-F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593647"/>
            <a:ext cx="7772400" cy="5715575"/>
          </a:xfrm>
        </p:spPr>
        <p:txBody>
          <a:bodyPr>
            <a:normAutofit/>
          </a:bodyPr>
          <a:lstStyle/>
          <a:p>
            <a:pPr algn="l"/>
            <a:endParaRPr lang="fr-FR" sz="3600" b="1" dirty="0">
              <a:solidFill>
                <a:schemeClr val="bg1"/>
              </a:solidFill>
            </a:endParaRPr>
          </a:p>
        </p:txBody>
      </p:sp>
      <p:pic>
        <p:nvPicPr>
          <p:cNvPr id="4" name="Image 3" descr="SKMBT_C2801810271053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3444" r="3827" b="4378"/>
              <a:stretch>
                <a:fillRect/>
              </a:stretch>
            </p:blipFill>
          </mc:Choice>
          <mc:Fallback>
            <p:blipFill>
              <a:blip r:embed="rId3"/>
              <a:srcRect l="3444" r="3827" b="4378"/>
              <a:stretch>
                <a:fillRect/>
              </a:stretch>
            </p:blipFill>
          </mc:Fallback>
        </mc:AlternateContent>
        <p:spPr>
          <a:xfrm>
            <a:off x="2263997" y="0"/>
            <a:ext cx="480751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593647"/>
            <a:ext cx="7772400" cy="5715575"/>
          </a:xfrm>
        </p:spPr>
        <p:txBody>
          <a:bodyPr>
            <a:normAutofit/>
          </a:bodyPr>
          <a:lstStyle/>
          <a:p>
            <a:pPr marL="742950" indent="-742950" algn="l">
              <a:buAutoNum type="arabicPeriod"/>
            </a:pPr>
            <a:r>
              <a:rPr lang="fr-FR" sz="3600" cap="small" dirty="0" smtClean="0">
                <a:solidFill>
                  <a:schemeClr val="bg1"/>
                </a:solidFill>
              </a:rPr>
              <a:t>Le cadeau de la lumière</a:t>
            </a:r>
          </a:p>
          <a:p>
            <a:pPr marL="1200150" lvl="1" indent="-742950" algn="l">
              <a:buFont typeface="Arial"/>
              <a:buChar char="•"/>
            </a:pPr>
            <a:r>
              <a:rPr lang="fr-FR" sz="3200" dirty="0" smtClean="0">
                <a:solidFill>
                  <a:schemeClr val="bg1"/>
                </a:solidFill>
              </a:rPr>
              <a:t>Les destinataires de la lumière</a:t>
            </a:r>
          </a:p>
          <a:p>
            <a:pPr marL="742950" indent="-742950" algn="l"/>
            <a:endParaRPr lang="fr-FR" sz="3600" cap="smal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593647"/>
            <a:ext cx="7772400" cy="5715575"/>
          </a:xfrm>
        </p:spPr>
        <p:txBody>
          <a:bodyPr>
            <a:normAutofit/>
          </a:bodyPr>
          <a:lstStyle/>
          <a:p>
            <a:pPr marL="742950" indent="-742950" algn="l">
              <a:buAutoNum type="arabicPeriod"/>
            </a:pPr>
            <a:r>
              <a:rPr lang="fr-FR" sz="3600" cap="small" dirty="0" smtClean="0">
                <a:solidFill>
                  <a:schemeClr val="bg1"/>
                </a:solidFill>
              </a:rPr>
              <a:t>Le cadeau de la lumière</a:t>
            </a:r>
          </a:p>
          <a:p>
            <a:pPr marL="1200150" lvl="1" indent="-742950" algn="l">
              <a:buFont typeface="Arial"/>
              <a:buChar char="•"/>
            </a:pPr>
            <a:r>
              <a:rPr lang="fr-FR" sz="3200" dirty="0" smtClean="0">
                <a:solidFill>
                  <a:schemeClr val="bg1"/>
                </a:solidFill>
              </a:rPr>
              <a:t>Les destinataires de la lumière</a:t>
            </a:r>
          </a:p>
          <a:p>
            <a:pPr marL="1200150" lvl="1" indent="-742950" algn="l">
              <a:buFont typeface="Arial"/>
              <a:buChar char="•"/>
            </a:pPr>
            <a:r>
              <a:rPr lang="fr-FR" sz="3200" dirty="0" smtClean="0">
                <a:solidFill>
                  <a:schemeClr val="bg1"/>
                </a:solidFill>
              </a:rPr>
              <a:t>Une mauvaise image de soi ?</a:t>
            </a:r>
          </a:p>
          <a:p>
            <a:pPr marL="1200150" lvl="1" indent="-742950" algn="l">
              <a:buFont typeface="Arial"/>
              <a:buChar char="•"/>
            </a:pPr>
            <a:r>
              <a:rPr lang="fr-FR" sz="3200" dirty="0" smtClean="0">
                <a:solidFill>
                  <a:srgbClr val="000000"/>
                </a:solidFill>
              </a:rPr>
              <a:t>&gt; Nous avons de la valeur aux yeux de Dieu.</a:t>
            </a:r>
          </a:p>
          <a:p>
            <a:pPr marL="1200150" lvl="1" indent="-742950" algn="l">
              <a:buFont typeface="Arial"/>
              <a:buChar char="•"/>
            </a:pPr>
            <a:r>
              <a:rPr lang="fr-FR" sz="3200" dirty="0" smtClean="0">
                <a:solidFill>
                  <a:srgbClr val="000000"/>
                </a:solidFill>
              </a:rPr>
              <a:t>Le cadeau de la lumière</a:t>
            </a:r>
          </a:p>
          <a:p>
            <a:pPr marL="742950" indent="-742950" algn="l"/>
            <a:endParaRPr lang="fr-FR" sz="3600" cap="smal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593647"/>
            <a:ext cx="7772400" cy="5715575"/>
          </a:xfrm>
        </p:spPr>
        <p:txBody>
          <a:bodyPr>
            <a:normAutofit/>
          </a:bodyPr>
          <a:lstStyle/>
          <a:p>
            <a:pPr marL="742950" indent="-742950" algn="l">
              <a:buAutoNum type="arabicPeriod"/>
            </a:pPr>
            <a:r>
              <a:rPr lang="fr-FR" sz="3600" cap="small" dirty="0" smtClean="0">
                <a:solidFill>
                  <a:schemeClr val="bg1"/>
                </a:solidFill>
              </a:rPr>
              <a:t>Le cadeau de la lumière</a:t>
            </a:r>
          </a:p>
          <a:p>
            <a:pPr marL="1200150" lvl="1" indent="-742950" algn="l">
              <a:buFont typeface="Arial"/>
              <a:buChar char="•"/>
            </a:pPr>
            <a:r>
              <a:rPr lang="fr-FR" sz="3200" dirty="0" smtClean="0">
                <a:solidFill>
                  <a:schemeClr val="bg1"/>
                </a:solidFill>
              </a:rPr>
              <a:t>Les destinataires de la lumière</a:t>
            </a:r>
          </a:p>
          <a:p>
            <a:pPr marL="1200150" lvl="1" indent="-742950" algn="l">
              <a:buFont typeface="Arial"/>
              <a:buChar char="•"/>
            </a:pPr>
            <a:r>
              <a:rPr lang="fr-FR" sz="3200" dirty="0" smtClean="0">
                <a:solidFill>
                  <a:schemeClr val="bg1"/>
                </a:solidFill>
              </a:rPr>
              <a:t>Une mauvaise image de soi ?</a:t>
            </a:r>
          </a:p>
          <a:p>
            <a:pPr marL="1200150" lvl="1" indent="-742950" algn="l">
              <a:buFont typeface="Arial"/>
              <a:buChar char="•"/>
            </a:pPr>
            <a:r>
              <a:rPr lang="fr-FR" sz="3200" dirty="0" smtClean="0">
                <a:solidFill>
                  <a:schemeClr val="bg1"/>
                </a:solidFill>
              </a:rPr>
              <a:t>&gt; Nous avons de la valeur aux yeux de Dieu.</a:t>
            </a:r>
          </a:p>
          <a:p>
            <a:pPr marL="1200150" lvl="1" indent="-742950" algn="l">
              <a:buFont typeface="Arial"/>
              <a:buChar char="•"/>
            </a:pPr>
            <a:r>
              <a:rPr lang="fr-FR" sz="3200" dirty="0" smtClean="0">
                <a:solidFill>
                  <a:srgbClr val="000000"/>
                </a:solidFill>
              </a:rPr>
              <a:t>Le cadeau de la lumière</a:t>
            </a:r>
          </a:p>
          <a:p>
            <a:pPr marL="742950" indent="-742950" algn="l"/>
            <a:endParaRPr lang="fr-FR" sz="3600" cap="smal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593647"/>
            <a:ext cx="7772400" cy="5715575"/>
          </a:xfrm>
        </p:spPr>
        <p:txBody>
          <a:bodyPr>
            <a:normAutofit/>
          </a:bodyPr>
          <a:lstStyle/>
          <a:p>
            <a:pPr marL="742950" indent="-742950" algn="l">
              <a:buAutoNum type="arabicPeriod"/>
            </a:pPr>
            <a:r>
              <a:rPr lang="fr-FR" sz="3600" cap="small" dirty="0" smtClean="0">
                <a:solidFill>
                  <a:schemeClr val="bg1"/>
                </a:solidFill>
              </a:rPr>
              <a:t>Le cadeau de la lumière</a:t>
            </a:r>
          </a:p>
          <a:p>
            <a:pPr marL="1200150" lvl="1" indent="-742950" algn="l">
              <a:buFont typeface="Arial"/>
              <a:buChar char="•"/>
            </a:pPr>
            <a:r>
              <a:rPr lang="fr-FR" sz="3200" dirty="0" smtClean="0">
                <a:solidFill>
                  <a:schemeClr val="bg1"/>
                </a:solidFill>
              </a:rPr>
              <a:t>Les destinataires de la lumière</a:t>
            </a:r>
          </a:p>
          <a:p>
            <a:pPr marL="1200150" lvl="1" indent="-742950" algn="l">
              <a:buFont typeface="Arial"/>
              <a:buChar char="•"/>
            </a:pPr>
            <a:r>
              <a:rPr lang="fr-FR" sz="3200" dirty="0" smtClean="0">
                <a:solidFill>
                  <a:schemeClr val="bg1"/>
                </a:solidFill>
              </a:rPr>
              <a:t>Une mauvaise image de soi ?</a:t>
            </a:r>
          </a:p>
          <a:p>
            <a:pPr marL="1200150" lvl="1" indent="-742950" algn="l">
              <a:buFont typeface="Arial"/>
              <a:buChar char="•"/>
            </a:pPr>
            <a:r>
              <a:rPr lang="fr-FR" sz="3200" dirty="0" smtClean="0">
                <a:solidFill>
                  <a:schemeClr val="bg1"/>
                </a:solidFill>
              </a:rPr>
              <a:t>&gt; Nous avons de la valeur aux yeux de Dieu.</a:t>
            </a:r>
          </a:p>
          <a:p>
            <a:pPr marL="1200150" lvl="1" indent="-742950" algn="l">
              <a:buFont typeface="Arial"/>
              <a:buChar char="•"/>
            </a:pPr>
            <a:r>
              <a:rPr lang="fr-FR" sz="3200" dirty="0" smtClean="0">
                <a:solidFill>
                  <a:schemeClr val="bg1"/>
                </a:solidFill>
              </a:rPr>
              <a:t>Le cadeau de la lumière</a:t>
            </a:r>
          </a:p>
          <a:p>
            <a:pPr marL="742950" indent="-742950" algn="l"/>
            <a:endParaRPr lang="fr-FR" sz="3600" cap="smal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lum bright="-50000" contrast="-1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593647"/>
            <a:ext cx="7772400" cy="5715575"/>
          </a:xfrm>
        </p:spPr>
        <p:txBody>
          <a:bodyPr>
            <a:normAutofit lnSpcReduction="10000"/>
          </a:bodyPr>
          <a:lstStyle/>
          <a:p>
            <a:pPr algn="l"/>
            <a:r>
              <a:rPr lang="fr-FR" sz="3600" b="1" i="1" dirty="0" smtClean="0">
                <a:solidFill>
                  <a:schemeClr val="bg1"/>
                </a:solidFill>
              </a:rPr>
              <a:t>Le peuple assis dans les ténèbres a vu une grande lumière, </a:t>
            </a:r>
          </a:p>
          <a:p>
            <a:pPr algn="l"/>
            <a:r>
              <a:rPr lang="fr-FR" sz="3600" b="1" i="1" dirty="0" smtClean="0">
                <a:solidFill>
                  <a:schemeClr val="bg1"/>
                </a:solidFill>
              </a:rPr>
              <a:t>et sur ceux qui se trouvaient dans le pays de l’ombre de la mort, une lumière s’est levée.</a:t>
            </a:r>
            <a:endParaRPr lang="fr-FR" sz="3600" b="1" i="1" dirty="0" smtClean="0">
              <a:solidFill>
                <a:schemeClr val="bg1"/>
              </a:solidFill>
            </a:endParaRPr>
          </a:p>
          <a:p>
            <a:pPr algn="l"/>
            <a:endParaRPr lang="fr-FR" sz="3600" dirty="0" smtClean="0">
              <a:solidFill>
                <a:schemeClr val="bg1"/>
              </a:solidFill>
            </a:endParaRPr>
          </a:p>
          <a:p>
            <a:pPr algn="l"/>
            <a:endParaRPr lang="fr-FR" sz="3600" dirty="0" smtClean="0">
              <a:solidFill>
                <a:schemeClr val="bg1"/>
              </a:solidFill>
            </a:endParaRPr>
          </a:p>
          <a:p>
            <a:pPr algn="l"/>
            <a:endParaRPr lang="fr-FR" sz="3600" dirty="0" smtClean="0">
              <a:solidFill>
                <a:schemeClr val="bg1"/>
              </a:solidFill>
            </a:endParaRPr>
          </a:p>
          <a:p>
            <a:pPr algn="l"/>
            <a:endParaRPr lang="fr-FR" sz="3600" dirty="0" smtClean="0">
              <a:solidFill>
                <a:schemeClr val="bg1"/>
              </a:solidFill>
            </a:endParaRPr>
          </a:p>
          <a:p>
            <a:pPr algn="r"/>
            <a:r>
              <a:rPr lang="fr-FR" sz="2800" dirty="0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</a:rPr>
              <a:t>Matthieu 4.12-17, </a:t>
            </a:r>
            <a:r>
              <a:rPr lang="fr-FR" sz="2800" dirty="0" err="1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</a:rPr>
              <a:t>Segond</a:t>
            </a:r>
            <a:r>
              <a:rPr lang="fr-FR" sz="2800" dirty="0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</a:rPr>
              <a:t> 21</a:t>
            </a:r>
          </a:p>
          <a:p>
            <a:pPr algn="l"/>
            <a:endParaRPr lang="fr-FR" sz="3600" b="1" i="1" dirty="0" smtClean="0">
              <a:solidFill>
                <a:schemeClr val="bg1"/>
              </a:solidFill>
            </a:endParaRPr>
          </a:p>
          <a:p>
            <a:pPr algn="l"/>
            <a:endParaRPr lang="fr-F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462" y="386568"/>
            <a:ext cx="8545213" cy="6157359"/>
          </a:xfrm>
        </p:spPr>
        <p:txBody>
          <a:bodyPr>
            <a:normAutofit/>
          </a:bodyPr>
          <a:lstStyle/>
          <a:p>
            <a:pPr marL="742950" indent="-742950" algn="l">
              <a:buAutoNum type="arabicPeriod"/>
            </a:pPr>
            <a:r>
              <a:rPr lang="fr-FR" sz="3600" cap="small" dirty="0" smtClean="0">
                <a:solidFill>
                  <a:schemeClr val="bg1"/>
                </a:solidFill>
              </a:rPr>
              <a:t>Le cadeau de la lumière</a:t>
            </a:r>
          </a:p>
          <a:p>
            <a:pPr marL="1200150" lvl="1" indent="-742950" algn="l">
              <a:buFont typeface="Arial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Les destinataires de la lumière</a:t>
            </a:r>
          </a:p>
          <a:p>
            <a:pPr marL="1200150" lvl="1" indent="-742950" algn="l">
              <a:buFont typeface="Arial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Une mauvaise image de soi ?</a:t>
            </a:r>
          </a:p>
          <a:p>
            <a:pPr marL="1200150" lvl="1" indent="-742950" algn="l">
              <a:buFont typeface="Arial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&gt; Nous avons de la valeur aux yeux de Dieu.</a:t>
            </a:r>
          </a:p>
          <a:p>
            <a:pPr marL="1200150" lvl="1" indent="-742950" algn="l">
              <a:buFont typeface="Arial"/>
              <a:buChar char="•"/>
            </a:pPr>
            <a:r>
              <a:rPr lang="fr-FR" sz="3200" dirty="0" smtClean="0">
                <a:solidFill>
                  <a:schemeClr val="bg1"/>
                </a:solidFill>
              </a:rPr>
              <a:t>Le cadeau de la lumière </a:t>
            </a:r>
            <a:r>
              <a:rPr lang="fr-FR" sz="3200" dirty="0" smtClean="0">
                <a:solidFill>
                  <a:srgbClr val="000000"/>
                </a:solidFill>
              </a:rPr>
              <a:t>: </a:t>
            </a:r>
          </a:p>
          <a:p>
            <a:pPr marL="2114550" lvl="3" indent="-742950" algn="l">
              <a:buFontTx/>
              <a:buChar char="-"/>
            </a:pPr>
            <a:r>
              <a:rPr lang="fr-FR" sz="3200" dirty="0" smtClean="0">
                <a:solidFill>
                  <a:srgbClr val="000000"/>
                </a:solidFill>
              </a:rPr>
              <a:t>Elle accroit notre connaissance.</a:t>
            </a:r>
          </a:p>
          <a:p>
            <a:pPr marL="2114550" lvl="3" indent="-742950" algn="l">
              <a:buFontTx/>
              <a:buChar char="-"/>
            </a:pPr>
            <a:r>
              <a:rPr lang="fr-FR" sz="3200" dirty="0" smtClean="0">
                <a:solidFill>
                  <a:srgbClr val="000000"/>
                </a:solidFill>
              </a:rPr>
              <a:t>Elle nous permet d’avancer.</a:t>
            </a:r>
          </a:p>
          <a:p>
            <a:pPr marL="2114550" lvl="3" indent="-742950" algn="l">
              <a:buFontTx/>
              <a:buChar char="-"/>
            </a:pPr>
            <a:r>
              <a:rPr lang="fr-FR" sz="3200" dirty="0" smtClean="0">
                <a:solidFill>
                  <a:srgbClr val="000000"/>
                </a:solidFill>
              </a:rPr>
              <a:t>Elle dévoile ce qu’on voudrait cacher.</a:t>
            </a:r>
          </a:p>
          <a:p>
            <a:pPr marL="2114550" lvl="3" indent="-742950" algn="l">
              <a:buFontTx/>
              <a:buChar char="-"/>
            </a:pPr>
            <a:r>
              <a:rPr lang="fr-FR" sz="3200" dirty="0" smtClean="0">
                <a:solidFill>
                  <a:srgbClr val="000000"/>
                </a:solidFill>
              </a:rPr>
              <a:t>Sans danger.</a:t>
            </a:r>
          </a:p>
          <a:p>
            <a:pPr marL="2114550" lvl="3" indent="-742950" algn="l">
              <a:buFontTx/>
              <a:buChar char="-"/>
            </a:pPr>
            <a:r>
              <a:rPr lang="fr-FR" sz="3200" dirty="0" smtClean="0">
                <a:solidFill>
                  <a:srgbClr val="000000"/>
                </a:solidFill>
              </a:rPr>
              <a:t>Elle montre la direction, le but.</a:t>
            </a:r>
            <a:endParaRPr lang="fr-FR" dirty="0" smtClean="0">
              <a:solidFill>
                <a:srgbClr val="000000"/>
              </a:solidFill>
            </a:endParaRPr>
          </a:p>
          <a:p>
            <a:pPr marL="742950" indent="-742950" algn="l"/>
            <a:endParaRPr lang="fr-FR" sz="3600" cap="smal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462" y="386568"/>
            <a:ext cx="8545213" cy="6157359"/>
          </a:xfrm>
        </p:spPr>
        <p:txBody>
          <a:bodyPr>
            <a:normAutofit/>
          </a:bodyPr>
          <a:lstStyle/>
          <a:p>
            <a:pPr marL="742950" indent="-742950" algn="l">
              <a:buAutoNum type="arabicPeriod"/>
            </a:pPr>
            <a:r>
              <a:rPr lang="fr-FR" sz="3600" cap="small" dirty="0" smtClean="0">
                <a:solidFill>
                  <a:schemeClr val="bg1"/>
                </a:solidFill>
              </a:rPr>
              <a:t>Le cadeau de la lumière</a:t>
            </a:r>
          </a:p>
          <a:p>
            <a:pPr marL="1200150" lvl="1" indent="-742950" algn="l">
              <a:buFont typeface="Arial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Les destinataires de la lumière</a:t>
            </a:r>
          </a:p>
          <a:p>
            <a:pPr marL="1200150" lvl="1" indent="-742950" algn="l">
              <a:buFont typeface="Arial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Une mauvaise image de soi ?</a:t>
            </a:r>
          </a:p>
          <a:p>
            <a:pPr marL="1200150" lvl="1" indent="-742950" algn="l">
              <a:buFont typeface="Arial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&gt; Nous avons de la valeur aux yeux de Dieu.</a:t>
            </a:r>
          </a:p>
          <a:p>
            <a:pPr marL="1200150" lvl="1" indent="-742950" algn="l">
              <a:buFont typeface="Arial"/>
              <a:buChar char="•"/>
            </a:pPr>
            <a:r>
              <a:rPr lang="fr-FR" sz="3200" dirty="0" smtClean="0">
                <a:solidFill>
                  <a:schemeClr val="bg1"/>
                </a:solidFill>
              </a:rPr>
              <a:t>Le cadeau de la lumière : </a:t>
            </a:r>
          </a:p>
          <a:p>
            <a:pPr marL="2114550" lvl="3" indent="-742950" algn="l">
              <a:buFontTx/>
              <a:buChar char="-"/>
            </a:pPr>
            <a:r>
              <a:rPr lang="fr-FR" sz="3200" dirty="0" smtClean="0">
                <a:solidFill>
                  <a:schemeClr val="bg1"/>
                </a:solidFill>
              </a:rPr>
              <a:t>Elle accroit notre connaissance.</a:t>
            </a:r>
          </a:p>
          <a:p>
            <a:pPr marL="2114550" lvl="3" indent="-742950" algn="l">
              <a:buFontTx/>
              <a:buChar char="-"/>
            </a:pPr>
            <a:r>
              <a:rPr lang="fr-FR" sz="3200" dirty="0" smtClean="0">
                <a:solidFill>
                  <a:srgbClr val="000000"/>
                </a:solidFill>
              </a:rPr>
              <a:t>Elle nous permet d’avancer.</a:t>
            </a:r>
          </a:p>
          <a:p>
            <a:pPr marL="2114550" lvl="3" indent="-742950" algn="l">
              <a:buFontTx/>
              <a:buChar char="-"/>
            </a:pPr>
            <a:r>
              <a:rPr lang="fr-FR" sz="3200" dirty="0" smtClean="0">
                <a:solidFill>
                  <a:srgbClr val="000000"/>
                </a:solidFill>
              </a:rPr>
              <a:t>Elle dévoile ce qu’on voudrait cacher.</a:t>
            </a:r>
          </a:p>
          <a:p>
            <a:pPr marL="2114550" lvl="3" indent="-742950" algn="l">
              <a:buFontTx/>
              <a:buChar char="-"/>
            </a:pPr>
            <a:r>
              <a:rPr lang="fr-FR" sz="3200" dirty="0" smtClean="0">
                <a:solidFill>
                  <a:srgbClr val="000000"/>
                </a:solidFill>
              </a:rPr>
              <a:t>Sans danger.</a:t>
            </a:r>
          </a:p>
          <a:p>
            <a:pPr marL="2114550" lvl="3" indent="-742950" algn="l">
              <a:buFontTx/>
              <a:buChar char="-"/>
            </a:pPr>
            <a:r>
              <a:rPr lang="fr-FR" sz="3200" dirty="0" smtClean="0">
                <a:solidFill>
                  <a:srgbClr val="000000"/>
                </a:solidFill>
              </a:rPr>
              <a:t>Elle montre la direction, le but.</a:t>
            </a:r>
            <a:endParaRPr lang="fr-FR" dirty="0" smtClean="0">
              <a:solidFill>
                <a:srgbClr val="000000"/>
              </a:solidFill>
            </a:endParaRPr>
          </a:p>
          <a:p>
            <a:pPr marL="742950" indent="-742950" algn="l"/>
            <a:endParaRPr lang="fr-FR" sz="3600" cap="smal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462" y="386568"/>
            <a:ext cx="8545213" cy="6157359"/>
          </a:xfrm>
        </p:spPr>
        <p:txBody>
          <a:bodyPr>
            <a:normAutofit/>
          </a:bodyPr>
          <a:lstStyle/>
          <a:p>
            <a:pPr marL="742950" indent="-742950" algn="l">
              <a:buAutoNum type="arabicPeriod"/>
            </a:pPr>
            <a:r>
              <a:rPr lang="fr-FR" sz="3600" cap="small" dirty="0" smtClean="0">
                <a:solidFill>
                  <a:schemeClr val="bg1"/>
                </a:solidFill>
              </a:rPr>
              <a:t>Le cadeau de la lumière</a:t>
            </a:r>
          </a:p>
          <a:p>
            <a:pPr marL="1200150" lvl="1" indent="-742950" algn="l">
              <a:buFont typeface="Arial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Les destinataires de la lumière</a:t>
            </a:r>
          </a:p>
          <a:p>
            <a:pPr marL="1200150" lvl="1" indent="-742950" algn="l">
              <a:buFont typeface="Arial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Une mauvaise image de soi ?</a:t>
            </a:r>
          </a:p>
          <a:p>
            <a:pPr marL="1200150" lvl="1" indent="-742950" algn="l">
              <a:buFont typeface="Arial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&gt; Nous avons de la valeur aux yeux de Dieu.</a:t>
            </a:r>
          </a:p>
          <a:p>
            <a:pPr marL="1200150" lvl="1" indent="-742950" algn="l">
              <a:buFont typeface="Arial"/>
              <a:buChar char="•"/>
            </a:pPr>
            <a:r>
              <a:rPr lang="fr-FR" sz="3200" dirty="0" smtClean="0">
                <a:solidFill>
                  <a:schemeClr val="bg1"/>
                </a:solidFill>
              </a:rPr>
              <a:t>Le cadeau de la lumière : </a:t>
            </a:r>
          </a:p>
          <a:p>
            <a:pPr marL="2114550" lvl="3" indent="-742950" algn="l">
              <a:buFontTx/>
              <a:buChar char="-"/>
            </a:pPr>
            <a:r>
              <a:rPr lang="fr-FR" sz="3200" dirty="0" smtClean="0">
                <a:solidFill>
                  <a:schemeClr val="bg1"/>
                </a:solidFill>
              </a:rPr>
              <a:t>Elle accroit notre connaissance.</a:t>
            </a:r>
          </a:p>
          <a:p>
            <a:pPr marL="2114550" lvl="3" indent="-742950" algn="l">
              <a:buFontTx/>
              <a:buChar char="-"/>
            </a:pPr>
            <a:r>
              <a:rPr lang="fr-FR" sz="3200" dirty="0" smtClean="0">
                <a:solidFill>
                  <a:schemeClr val="bg1"/>
                </a:solidFill>
              </a:rPr>
              <a:t>Elle nous permet d’avancer.</a:t>
            </a:r>
          </a:p>
          <a:p>
            <a:pPr marL="2114550" lvl="3" indent="-742950" algn="l">
              <a:buFontTx/>
              <a:buChar char="-"/>
            </a:pPr>
            <a:r>
              <a:rPr lang="fr-FR" sz="3200" dirty="0" smtClean="0">
                <a:solidFill>
                  <a:srgbClr val="000000"/>
                </a:solidFill>
              </a:rPr>
              <a:t>Elle dévoile ce qu’on voudrait cacher.</a:t>
            </a:r>
          </a:p>
          <a:p>
            <a:pPr marL="2114550" lvl="3" indent="-742950" algn="l">
              <a:buFontTx/>
              <a:buChar char="-"/>
            </a:pPr>
            <a:r>
              <a:rPr lang="fr-FR" sz="3200" dirty="0" smtClean="0">
                <a:solidFill>
                  <a:srgbClr val="000000"/>
                </a:solidFill>
              </a:rPr>
              <a:t>Sans danger.</a:t>
            </a:r>
          </a:p>
          <a:p>
            <a:pPr marL="2114550" lvl="3" indent="-742950" algn="l">
              <a:buFontTx/>
              <a:buChar char="-"/>
            </a:pPr>
            <a:r>
              <a:rPr lang="fr-FR" sz="3200" dirty="0" smtClean="0">
                <a:solidFill>
                  <a:srgbClr val="000000"/>
                </a:solidFill>
              </a:rPr>
              <a:t>Elle montre la direction, le but.</a:t>
            </a:r>
            <a:endParaRPr lang="fr-FR" dirty="0" smtClean="0">
              <a:solidFill>
                <a:srgbClr val="000000"/>
              </a:solidFill>
            </a:endParaRPr>
          </a:p>
          <a:p>
            <a:pPr marL="742950" indent="-742950" algn="l"/>
            <a:endParaRPr lang="fr-FR" sz="3600" cap="smal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462" y="386568"/>
            <a:ext cx="8545213" cy="6157359"/>
          </a:xfrm>
        </p:spPr>
        <p:txBody>
          <a:bodyPr>
            <a:normAutofit/>
          </a:bodyPr>
          <a:lstStyle/>
          <a:p>
            <a:pPr marL="742950" indent="-742950" algn="l">
              <a:buAutoNum type="arabicPeriod"/>
            </a:pPr>
            <a:r>
              <a:rPr lang="fr-FR" sz="3600" cap="small" dirty="0" smtClean="0">
                <a:solidFill>
                  <a:schemeClr val="bg1"/>
                </a:solidFill>
              </a:rPr>
              <a:t>Le cadeau de la lumière</a:t>
            </a:r>
          </a:p>
          <a:p>
            <a:pPr marL="1200150" lvl="1" indent="-742950" algn="l">
              <a:buFont typeface="Arial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Les destinataires de la lumière</a:t>
            </a:r>
          </a:p>
          <a:p>
            <a:pPr marL="1200150" lvl="1" indent="-742950" algn="l">
              <a:buFont typeface="Arial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Une mauvaise image de soi ?</a:t>
            </a:r>
          </a:p>
          <a:p>
            <a:pPr marL="1200150" lvl="1" indent="-742950" algn="l">
              <a:buFont typeface="Arial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&gt; Nous avons de la valeur aux yeux de Dieu.</a:t>
            </a:r>
          </a:p>
          <a:p>
            <a:pPr marL="1200150" lvl="1" indent="-742950" algn="l">
              <a:buFont typeface="Arial"/>
              <a:buChar char="•"/>
            </a:pPr>
            <a:r>
              <a:rPr lang="fr-FR" sz="3200" dirty="0" smtClean="0">
                <a:solidFill>
                  <a:schemeClr val="bg1"/>
                </a:solidFill>
              </a:rPr>
              <a:t>Le cadeau de la lumière : </a:t>
            </a:r>
          </a:p>
          <a:p>
            <a:pPr marL="2114550" lvl="3" indent="-742950" algn="l">
              <a:buFontTx/>
              <a:buChar char="-"/>
            </a:pPr>
            <a:r>
              <a:rPr lang="fr-FR" sz="3200" dirty="0" smtClean="0">
                <a:solidFill>
                  <a:schemeClr val="bg1"/>
                </a:solidFill>
              </a:rPr>
              <a:t>Elle accroit notre connaissance.</a:t>
            </a:r>
          </a:p>
          <a:p>
            <a:pPr marL="2114550" lvl="3" indent="-742950" algn="l">
              <a:buFontTx/>
              <a:buChar char="-"/>
            </a:pPr>
            <a:r>
              <a:rPr lang="fr-FR" sz="3200" dirty="0" smtClean="0">
                <a:solidFill>
                  <a:schemeClr val="bg1"/>
                </a:solidFill>
              </a:rPr>
              <a:t>Elle nous permet d’avancer.</a:t>
            </a:r>
          </a:p>
          <a:p>
            <a:pPr marL="2114550" lvl="3" indent="-742950" algn="l">
              <a:buFontTx/>
              <a:buChar char="-"/>
            </a:pPr>
            <a:r>
              <a:rPr lang="fr-FR" sz="3200" dirty="0" smtClean="0">
                <a:solidFill>
                  <a:schemeClr val="bg1"/>
                </a:solidFill>
              </a:rPr>
              <a:t>Elle dévoile ce qu’on voudrait cacher.</a:t>
            </a:r>
          </a:p>
          <a:p>
            <a:pPr marL="2114550" lvl="3" indent="-742950" algn="l">
              <a:buFontTx/>
              <a:buChar char="-"/>
            </a:pPr>
            <a:r>
              <a:rPr lang="fr-FR" sz="3200" dirty="0" smtClean="0">
                <a:solidFill>
                  <a:srgbClr val="000000"/>
                </a:solidFill>
              </a:rPr>
              <a:t>Sans danger.</a:t>
            </a:r>
          </a:p>
          <a:p>
            <a:pPr marL="2114550" lvl="3" indent="-742950" algn="l">
              <a:buFontTx/>
              <a:buChar char="-"/>
            </a:pPr>
            <a:r>
              <a:rPr lang="fr-FR" sz="3200" dirty="0" smtClean="0">
                <a:solidFill>
                  <a:srgbClr val="000000"/>
                </a:solidFill>
              </a:rPr>
              <a:t>Elle montre la direction, le but.</a:t>
            </a:r>
            <a:endParaRPr lang="fr-FR" dirty="0" smtClean="0">
              <a:solidFill>
                <a:srgbClr val="000000"/>
              </a:solidFill>
            </a:endParaRPr>
          </a:p>
          <a:p>
            <a:pPr marL="742950" indent="-742950" algn="l"/>
            <a:endParaRPr lang="fr-FR" sz="3600" cap="smal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462" y="386568"/>
            <a:ext cx="8545213" cy="6157359"/>
          </a:xfrm>
        </p:spPr>
        <p:txBody>
          <a:bodyPr>
            <a:normAutofit/>
          </a:bodyPr>
          <a:lstStyle/>
          <a:p>
            <a:pPr marL="742950" indent="-742950" algn="l">
              <a:buAutoNum type="arabicPeriod"/>
            </a:pPr>
            <a:r>
              <a:rPr lang="fr-FR" sz="3600" cap="small" dirty="0" smtClean="0">
                <a:solidFill>
                  <a:schemeClr val="bg1"/>
                </a:solidFill>
              </a:rPr>
              <a:t>Le cadeau de la lumière</a:t>
            </a:r>
          </a:p>
          <a:p>
            <a:pPr marL="1200150" lvl="1" indent="-742950" algn="l">
              <a:buFont typeface="Arial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Les destinataires de la lumière</a:t>
            </a:r>
          </a:p>
          <a:p>
            <a:pPr marL="1200150" lvl="1" indent="-742950" algn="l">
              <a:buFont typeface="Arial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Une mauvaise image de soi ?</a:t>
            </a:r>
          </a:p>
          <a:p>
            <a:pPr marL="1200150" lvl="1" indent="-742950" algn="l">
              <a:buFont typeface="Arial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&gt; Nous avons de la valeur aux yeux de Dieu.</a:t>
            </a:r>
          </a:p>
          <a:p>
            <a:pPr marL="1200150" lvl="1" indent="-742950" algn="l">
              <a:buFont typeface="Arial"/>
              <a:buChar char="•"/>
            </a:pPr>
            <a:r>
              <a:rPr lang="fr-FR" sz="3200" dirty="0" smtClean="0">
                <a:solidFill>
                  <a:schemeClr val="bg1"/>
                </a:solidFill>
              </a:rPr>
              <a:t>Le cadeau de la lumière : </a:t>
            </a:r>
          </a:p>
          <a:p>
            <a:pPr marL="2114550" lvl="3" indent="-742950" algn="l">
              <a:buFontTx/>
              <a:buChar char="-"/>
            </a:pPr>
            <a:r>
              <a:rPr lang="fr-FR" sz="3200" dirty="0" smtClean="0">
                <a:solidFill>
                  <a:schemeClr val="bg1"/>
                </a:solidFill>
              </a:rPr>
              <a:t>Elle accroit notre connaissance.</a:t>
            </a:r>
          </a:p>
          <a:p>
            <a:pPr marL="2114550" lvl="3" indent="-742950" algn="l">
              <a:buFontTx/>
              <a:buChar char="-"/>
            </a:pPr>
            <a:r>
              <a:rPr lang="fr-FR" sz="3200" dirty="0" smtClean="0">
                <a:solidFill>
                  <a:schemeClr val="bg1"/>
                </a:solidFill>
              </a:rPr>
              <a:t>Elle nous permet d’avancer.</a:t>
            </a:r>
          </a:p>
          <a:p>
            <a:pPr marL="2114550" lvl="3" indent="-742950" algn="l">
              <a:buFontTx/>
              <a:buChar char="-"/>
            </a:pPr>
            <a:r>
              <a:rPr lang="fr-FR" sz="3200" dirty="0" smtClean="0">
                <a:solidFill>
                  <a:schemeClr val="bg1"/>
                </a:solidFill>
              </a:rPr>
              <a:t>Elle dévoile ce qu’on voudrait cacher.</a:t>
            </a:r>
          </a:p>
          <a:p>
            <a:pPr marL="2114550" lvl="3" indent="-742950" algn="l">
              <a:buFontTx/>
              <a:buChar char="-"/>
            </a:pPr>
            <a:r>
              <a:rPr lang="fr-FR" sz="3200" dirty="0" smtClean="0">
                <a:solidFill>
                  <a:schemeClr val="bg1"/>
                </a:solidFill>
              </a:rPr>
              <a:t>Sans danger.</a:t>
            </a:r>
          </a:p>
          <a:p>
            <a:pPr marL="2114550" lvl="3" indent="-742950" algn="l">
              <a:buFontTx/>
              <a:buChar char="-"/>
            </a:pPr>
            <a:r>
              <a:rPr lang="fr-FR" sz="3200" dirty="0" smtClean="0">
                <a:solidFill>
                  <a:srgbClr val="000000"/>
                </a:solidFill>
              </a:rPr>
              <a:t>Elle montre la direction, le but.</a:t>
            </a:r>
            <a:endParaRPr lang="fr-FR" dirty="0" smtClean="0">
              <a:solidFill>
                <a:srgbClr val="000000"/>
              </a:solidFill>
            </a:endParaRPr>
          </a:p>
          <a:p>
            <a:pPr marL="742950" indent="-742950" algn="l"/>
            <a:endParaRPr lang="fr-FR" sz="3600" cap="smal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462" y="386568"/>
            <a:ext cx="8545213" cy="6157359"/>
          </a:xfrm>
        </p:spPr>
        <p:txBody>
          <a:bodyPr>
            <a:normAutofit/>
          </a:bodyPr>
          <a:lstStyle/>
          <a:p>
            <a:pPr marL="742950" indent="-742950" algn="l">
              <a:buAutoNum type="arabicPeriod"/>
            </a:pPr>
            <a:r>
              <a:rPr lang="fr-FR" sz="3600" cap="small" dirty="0" smtClean="0">
                <a:solidFill>
                  <a:schemeClr val="bg1"/>
                </a:solidFill>
              </a:rPr>
              <a:t>Le cadeau de la lumière</a:t>
            </a:r>
          </a:p>
          <a:p>
            <a:pPr marL="1200150" lvl="1" indent="-742950" algn="l">
              <a:buFont typeface="Arial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Les destinataires de la lumière</a:t>
            </a:r>
          </a:p>
          <a:p>
            <a:pPr marL="1200150" lvl="1" indent="-742950" algn="l">
              <a:buFont typeface="Arial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Une mauvaise image de soi ?</a:t>
            </a:r>
          </a:p>
          <a:p>
            <a:pPr marL="1200150" lvl="1" indent="-742950" algn="l">
              <a:buFont typeface="Arial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&gt; Nous avons de la valeur aux yeux de Dieu.</a:t>
            </a:r>
          </a:p>
          <a:p>
            <a:pPr marL="1200150" lvl="1" indent="-742950" algn="l">
              <a:buFont typeface="Arial"/>
              <a:buChar char="•"/>
            </a:pPr>
            <a:r>
              <a:rPr lang="fr-FR" sz="3200" dirty="0" smtClean="0">
                <a:solidFill>
                  <a:schemeClr val="bg1"/>
                </a:solidFill>
              </a:rPr>
              <a:t>Le cadeau de la lumière : </a:t>
            </a:r>
          </a:p>
          <a:p>
            <a:pPr marL="2114550" lvl="3" indent="-742950" algn="l">
              <a:buFontTx/>
              <a:buChar char="-"/>
            </a:pPr>
            <a:r>
              <a:rPr lang="fr-FR" sz="3200" dirty="0" smtClean="0">
                <a:solidFill>
                  <a:schemeClr val="bg1"/>
                </a:solidFill>
              </a:rPr>
              <a:t>Elle accroit notre connaissance.</a:t>
            </a:r>
          </a:p>
          <a:p>
            <a:pPr marL="2114550" lvl="3" indent="-742950" algn="l">
              <a:buFontTx/>
              <a:buChar char="-"/>
            </a:pPr>
            <a:r>
              <a:rPr lang="fr-FR" sz="3200" dirty="0" smtClean="0">
                <a:solidFill>
                  <a:schemeClr val="bg1"/>
                </a:solidFill>
              </a:rPr>
              <a:t>Elle nous permet d’avancer.</a:t>
            </a:r>
          </a:p>
          <a:p>
            <a:pPr marL="2114550" lvl="3" indent="-742950" algn="l">
              <a:buFontTx/>
              <a:buChar char="-"/>
            </a:pPr>
            <a:r>
              <a:rPr lang="fr-FR" sz="3200" dirty="0" smtClean="0">
                <a:solidFill>
                  <a:schemeClr val="bg1"/>
                </a:solidFill>
              </a:rPr>
              <a:t>Elle dévoile ce qu’on voudrait cacher.</a:t>
            </a:r>
          </a:p>
          <a:p>
            <a:pPr marL="2114550" lvl="3" indent="-742950" algn="l">
              <a:buFontTx/>
              <a:buChar char="-"/>
            </a:pPr>
            <a:r>
              <a:rPr lang="fr-FR" sz="3200" dirty="0" smtClean="0">
                <a:solidFill>
                  <a:schemeClr val="bg1"/>
                </a:solidFill>
              </a:rPr>
              <a:t>Sans danger.</a:t>
            </a:r>
          </a:p>
          <a:p>
            <a:pPr marL="2114550" lvl="3" indent="-742950" algn="l">
              <a:buFontTx/>
              <a:buChar char="-"/>
            </a:pPr>
            <a:r>
              <a:rPr lang="fr-FR" sz="3200" dirty="0" smtClean="0">
                <a:solidFill>
                  <a:schemeClr val="bg1"/>
                </a:solidFill>
              </a:rPr>
              <a:t>Elle montre la direction, le but.</a:t>
            </a:r>
            <a:endParaRPr lang="fr-FR" dirty="0" smtClean="0">
              <a:solidFill>
                <a:schemeClr val="bg1"/>
              </a:solidFill>
            </a:endParaRPr>
          </a:p>
          <a:p>
            <a:pPr marL="742950" indent="-742950" algn="l"/>
            <a:endParaRPr lang="fr-FR" sz="3600" cap="smal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593647"/>
            <a:ext cx="7772400" cy="5715575"/>
          </a:xfrm>
        </p:spPr>
        <p:txBody>
          <a:bodyPr>
            <a:normAutofit/>
          </a:bodyPr>
          <a:lstStyle/>
          <a:p>
            <a:pPr algn="l"/>
            <a:endParaRPr lang="fr-F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lum bright="-50000" contrast="-1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593647"/>
            <a:ext cx="7772400" cy="5715575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 smtClean="0">
                <a:solidFill>
                  <a:schemeClr val="bg1"/>
                </a:solidFill>
              </a:rPr>
              <a:t>Jésus se mit à faire des reproches aux villes dans lesquelles avaient eu lieu la plupart de ses miracles, parce qu’elles n’avaient pas changé d’attitude : </a:t>
            </a:r>
          </a:p>
          <a:p>
            <a:pPr algn="l"/>
            <a:r>
              <a:rPr lang="fr-FR" sz="3600" b="1" dirty="0" smtClean="0">
                <a:solidFill>
                  <a:srgbClr val="000000"/>
                </a:solidFill>
              </a:rPr>
              <a:t>« Malheur à toi, </a:t>
            </a:r>
            <a:r>
              <a:rPr lang="fr-FR" sz="3600" b="1" dirty="0" err="1" smtClean="0">
                <a:solidFill>
                  <a:srgbClr val="000000"/>
                </a:solidFill>
              </a:rPr>
              <a:t>Chorazin</a:t>
            </a:r>
            <a:r>
              <a:rPr lang="fr-FR" sz="3600" b="1" dirty="0" smtClean="0">
                <a:solidFill>
                  <a:srgbClr val="000000"/>
                </a:solidFill>
              </a:rPr>
              <a:t>, malheur à toi, </a:t>
            </a:r>
            <a:r>
              <a:rPr lang="fr-FR" sz="3600" b="1" dirty="0" err="1" smtClean="0">
                <a:solidFill>
                  <a:srgbClr val="000000"/>
                </a:solidFill>
              </a:rPr>
              <a:t>Bethsaïda</a:t>
            </a:r>
            <a:r>
              <a:rPr lang="fr-FR" sz="3600" b="1" dirty="0" smtClean="0">
                <a:solidFill>
                  <a:srgbClr val="000000"/>
                </a:solidFill>
              </a:rPr>
              <a:t>, </a:t>
            </a:r>
          </a:p>
          <a:p>
            <a:pPr algn="r"/>
            <a:endParaRPr lang="fr-FR" sz="2800" dirty="0" smtClean="0">
              <a:solidFill>
                <a:schemeClr val="bg1"/>
              </a:solidFill>
            </a:endParaRPr>
          </a:p>
          <a:p>
            <a:pPr algn="r"/>
            <a:endParaRPr lang="fr-FR" sz="2800" dirty="0" smtClean="0">
              <a:solidFill>
                <a:schemeClr val="bg1"/>
              </a:solidFill>
            </a:endParaRPr>
          </a:p>
          <a:p>
            <a:pPr algn="r"/>
            <a:endParaRPr lang="fr-FR" sz="2800" dirty="0" smtClean="0">
              <a:solidFill>
                <a:schemeClr val="bg1"/>
              </a:solidFill>
            </a:endParaRPr>
          </a:p>
          <a:p>
            <a:pPr algn="r"/>
            <a:r>
              <a:rPr lang="fr-FR" sz="2800" dirty="0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</a:rPr>
              <a:t>Matthieu 11.20-24 </a:t>
            </a:r>
            <a:endParaRPr lang="fr-FR" sz="2800" dirty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lum bright="-50000" contrast="-1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593647"/>
            <a:ext cx="7772400" cy="5715575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 smtClean="0">
                <a:solidFill>
                  <a:schemeClr val="bg1"/>
                </a:solidFill>
              </a:rPr>
              <a:t>Jésus se mit à faire des reproches aux villes dans lesquelles avaient eu lieu la plupart de ses miracles, parce qu’elles n’avaient pas changé d’attitude : </a:t>
            </a:r>
          </a:p>
          <a:p>
            <a:pPr algn="l"/>
            <a:r>
              <a:rPr lang="fr-FR" sz="3600" b="1" dirty="0" smtClean="0">
                <a:solidFill>
                  <a:schemeClr val="bg1"/>
                </a:solidFill>
              </a:rPr>
              <a:t>« Malheur à toi, </a:t>
            </a:r>
            <a:r>
              <a:rPr lang="fr-FR" sz="3600" b="1" dirty="0" err="1" smtClean="0">
                <a:solidFill>
                  <a:schemeClr val="bg1"/>
                </a:solidFill>
              </a:rPr>
              <a:t>Chorazin</a:t>
            </a:r>
            <a:r>
              <a:rPr lang="fr-FR" sz="3600" b="1" dirty="0" smtClean="0">
                <a:solidFill>
                  <a:schemeClr val="bg1"/>
                </a:solidFill>
              </a:rPr>
              <a:t>, malheur à toi, </a:t>
            </a:r>
            <a:r>
              <a:rPr lang="fr-FR" sz="3600" b="1" dirty="0" err="1" smtClean="0">
                <a:solidFill>
                  <a:schemeClr val="bg1"/>
                </a:solidFill>
              </a:rPr>
              <a:t>Bethsaïda</a:t>
            </a:r>
            <a:r>
              <a:rPr lang="fr-FR" sz="3600" b="1" dirty="0" smtClean="0">
                <a:solidFill>
                  <a:schemeClr val="bg1"/>
                </a:solidFill>
              </a:rPr>
              <a:t>, </a:t>
            </a:r>
          </a:p>
          <a:p>
            <a:pPr algn="r"/>
            <a:endParaRPr lang="fr-FR" sz="2800" dirty="0" smtClean="0">
              <a:solidFill>
                <a:schemeClr val="bg1"/>
              </a:solidFill>
            </a:endParaRPr>
          </a:p>
          <a:p>
            <a:pPr algn="r"/>
            <a:endParaRPr lang="fr-FR" sz="2800" dirty="0" smtClean="0">
              <a:solidFill>
                <a:schemeClr val="bg1"/>
              </a:solidFill>
            </a:endParaRPr>
          </a:p>
          <a:p>
            <a:pPr algn="r"/>
            <a:endParaRPr lang="fr-FR" sz="2800" dirty="0" smtClean="0">
              <a:solidFill>
                <a:schemeClr val="bg1"/>
              </a:solidFill>
            </a:endParaRPr>
          </a:p>
          <a:p>
            <a:pPr algn="r"/>
            <a:r>
              <a:rPr lang="fr-FR" sz="2800" dirty="0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</a:rPr>
              <a:t>Matthieu 11.20-24 </a:t>
            </a:r>
            <a:endParaRPr lang="fr-FR" sz="2800" dirty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lum bright="-50000" contrast="-1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593647"/>
            <a:ext cx="7772400" cy="5715575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 smtClean="0">
                <a:solidFill>
                  <a:schemeClr val="bg1"/>
                </a:solidFill>
              </a:rPr>
              <a:t>car si les miracles accomplis au milieu de vous l’avaient été dans Tyr et Sidon, il y a longtemps que leurs habitants se seraient repentis, habillés d’un sac et couverts de cendre. </a:t>
            </a:r>
            <a:endParaRPr lang="fr-FR" sz="3600" b="1" dirty="0" smtClean="0">
              <a:solidFill>
                <a:schemeClr val="bg1"/>
              </a:solidFill>
            </a:endParaRPr>
          </a:p>
          <a:p>
            <a:pPr algn="r"/>
            <a:endParaRPr lang="fr-FR" sz="2800" dirty="0" smtClean="0">
              <a:solidFill>
                <a:schemeClr val="bg1"/>
              </a:solidFill>
            </a:endParaRPr>
          </a:p>
          <a:p>
            <a:pPr algn="r"/>
            <a:endParaRPr lang="fr-FR" sz="2800" dirty="0" smtClean="0">
              <a:solidFill>
                <a:schemeClr val="bg1"/>
              </a:solidFill>
            </a:endParaRPr>
          </a:p>
          <a:p>
            <a:pPr algn="r"/>
            <a:endParaRPr lang="fr-FR" sz="2800" dirty="0" smtClean="0">
              <a:solidFill>
                <a:schemeClr val="bg1"/>
              </a:solidFill>
            </a:endParaRPr>
          </a:p>
          <a:p>
            <a:pPr algn="r"/>
            <a:endParaRPr lang="fr-FR" sz="2800" dirty="0" smtClean="0">
              <a:solidFill>
                <a:schemeClr val="bg1"/>
              </a:solidFill>
            </a:endParaRPr>
          </a:p>
          <a:p>
            <a:pPr algn="r"/>
            <a:r>
              <a:rPr lang="fr-FR" sz="2800" dirty="0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</a:rPr>
              <a:t>Matthieu 11.20-24 </a:t>
            </a:r>
            <a:endParaRPr lang="fr-FR" sz="2800" dirty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662675"/>
            <a:ext cx="7772400" cy="4976125"/>
          </a:xfrm>
        </p:spPr>
        <p:txBody>
          <a:bodyPr/>
          <a:lstStyle/>
          <a:p>
            <a:pPr algn="l">
              <a:buFont typeface="Arial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  	Le </a:t>
            </a:r>
            <a:r>
              <a:rPr lang="fr-FR" dirty="0" smtClean="0">
                <a:solidFill>
                  <a:schemeClr val="bg1"/>
                </a:solidFill>
              </a:rPr>
              <a:t>salut incarné dans </a:t>
            </a:r>
            <a:r>
              <a:rPr lang="fr-FR" dirty="0" smtClean="0">
                <a:solidFill>
                  <a:schemeClr val="bg1"/>
                </a:solidFill>
              </a:rPr>
              <a:t>l’histoire </a:t>
            </a:r>
            <a:r>
              <a:rPr lang="fr-FR" dirty="0" smtClean="0">
                <a:solidFill>
                  <a:srgbClr val="000000"/>
                </a:solidFill>
              </a:rPr>
              <a:t>: Dieu nous 	respecte.</a:t>
            </a:r>
          </a:p>
          <a:p>
            <a:pPr algn="l">
              <a:buFont typeface="Arial"/>
              <a:buChar char="•"/>
            </a:pPr>
            <a:r>
              <a:rPr lang="fr-FR" dirty="0" smtClean="0">
                <a:solidFill>
                  <a:srgbClr val="000000"/>
                </a:solidFill>
              </a:rPr>
              <a:t>  	Jésus vrai homme</a:t>
            </a:r>
          </a:p>
          <a:p>
            <a:pPr algn="l"/>
            <a:endParaRPr lang="fr-FR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lum bright="-50000" contrast="-1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593647"/>
            <a:ext cx="7772400" cy="5715575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 smtClean="0">
                <a:solidFill>
                  <a:schemeClr val="bg1"/>
                </a:solidFill>
              </a:rPr>
              <a:t>C’est </a:t>
            </a:r>
            <a:r>
              <a:rPr lang="fr-FR" sz="3600" b="1" dirty="0" smtClean="0">
                <a:solidFill>
                  <a:schemeClr val="bg1"/>
                </a:solidFill>
              </a:rPr>
              <a:t>pourquoi je vous le dis : au jour du jugement, Tyr et Sidon seront traitées moins sévèrement que vous. </a:t>
            </a:r>
            <a:endParaRPr lang="fr-FR" sz="3600" b="1" dirty="0" smtClean="0">
              <a:solidFill>
                <a:schemeClr val="bg1"/>
              </a:solidFill>
            </a:endParaRPr>
          </a:p>
          <a:p>
            <a:pPr algn="r"/>
            <a:endParaRPr lang="fr-FR" sz="2800" dirty="0" smtClean="0">
              <a:solidFill>
                <a:schemeClr val="bg1"/>
              </a:solidFill>
            </a:endParaRPr>
          </a:p>
          <a:p>
            <a:pPr algn="r"/>
            <a:endParaRPr lang="fr-FR" sz="2800" dirty="0" smtClean="0">
              <a:solidFill>
                <a:schemeClr val="bg1"/>
              </a:solidFill>
            </a:endParaRPr>
          </a:p>
          <a:p>
            <a:pPr algn="r"/>
            <a:endParaRPr lang="fr-FR" sz="2800" dirty="0" smtClean="0">
              <a:solidFill>
                <a:schemeClr val="bg1"/>
              </a:solidFill>
            </a:endParaRPr>
          </a:p>
          <a:p>
            <a:pPr algn="r"/>
            <a:endParaRPr lang="fr-FR" sz="2800" dirty="0" smtClean="0">
              <a:solidFill>
                <a:schemeClr val="bg1"/>
              </a:solidFill>
            </a:endParaRPr>
          </a:p>
          <a:p>
            <a:pPr algn="r"/>
            <a:endParaRPr lang="fr-FR" sz="2800" dirty="0" smtClean="0">
              <a:solidFill>
                <a:schemeClr val="bg1"/>
              </a:solidFill>
            </a:endParaRPr>
          </a:p>
          <a:p>
            <a:pPr algn="r"/>
            <a:endParaRPr lang="fr-FR" sz="2800" dirty="0" smtClean="0">
              <a:solidFill>
                <a:schemeClr val="bg1"/>
              </a:solidFill>
            </a:endParaRPr>
          </a:p>
          <a:p>
            <a:pPr algn="r"/>
            <a:r>
              <a:rPr lang="fr-FR" sz="2800" dirty="0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</a:rPr>
              <a:t>Matthieu 11.20-24 </a:t>
            </a:r>
            <a:endParaRPr lang="fr-FR" sz="2800" dirty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lum bright="-50000" contrast="-1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593647"/>
            <a:ext cx="7772400" cy="6005495"/>
          </a:xfrm>
        </p:spPr>
        <p:txBody>
          <a:bodyPr>
            <a:normAutofit lnSpcReduction="10000"/>
          </a:bodyPr>
          <a:lstStyle/>
          <a:p>
            <a:pPr algn="l"/>
            <a:r>
              <a:rPr lang="fr-FR" sz="3600" b="1" dirty="0" smtClean="0">
                <a:solidFill>
                  <a:schemeClr val="bg1"/>
                </a:solidFill>
              </a:rPr>
              <a:t>Et toi, </a:t>
            </a:r>
            <a:r>
              <a:rPr lang="fr-FR" sz="3600" b="1" dirty="0" err="1" smtClean="0">
                <a:solidFill>
                  <a:schemeClr val="bg1"/>
                </a:solidFill>
              </a:rPr>
              <a:t>Capernaüm</a:t>
            </a:r>
            <a:r>
              <a:rPr lang="fr-FR" sz="3600" b="1" dirty="0" smtClean="0">
                <a:solidFill>
                  <a:schemeClr val="bg1"/>
                </a:solidFill>
              </a:rPr>
              <a:t>, crois-tu que tu seras élevée jusqu’au ciel ? Non. Tu seras abaissée jusqu’au séjour des morts, </a:t>
            </a:r>
          </a:p>
          <a:p>
            <a:pPr algn="l"/>
            <a:r>
              <a:rPr lang="fr-FR" sz="3600" b="1" dirty="0" smtClean="0">
                <a:solidFill>
                  <a:srgbClr val="000000"/>
                </a:solidFill>
              </a:rPr>
              <a:t>car si les miracles accomplis au milieu de toi l’avaient été dans Sodome, elle subsisterait encore aujourd’hui. </a:t>
            </a:r>
            <a:endParaRPr lang="fr-FR" sz="3600" b="1" dirty="0" smtClean="0">
              <a:solidFill>
                <a:srgbClr val="000000"/>
              </a:solidFill>
            </a:endParaRPr>
          </a:p>
          <a:p>
            <a:pPr algn="r"/>
            <a:endParaRPr lang="fr-FR" sz="2800" dirty="0" smtClean="0">
              <a:solidFill>
                <a:schemeClr val="bg1"/>
              </a:solidFill>
            </a:endParaRPr>
          </a:p>
          <a:p>
            <a:pPr algn="r"/>
            <a:endParaRPr lang="fr-FR" sz="2800" dirty="0" smtClean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</a:effectLst>
            </a:endParaRPr>
          </a:p>
          <a:p>
            <a:pPr algn="r"/>
            <a:endParaRPr lang="fr-FR" sz="2800" dirty="0" smtClean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</a:effectLst>
            </a:endParaRPr>
          </a:p>
          <a:p>
            <a:pPr algn="r"/>
            <a:endParaRPr lang="fr-FR" sz="2800" dirty="0" smtClean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</a:effectLst>
            </a:endParaRPr>
          </a:p>
          <a:p>
            <a:pPr algn="r"/>
            <a:endParaRPr lang="fr-FR" sz="2800" dirty="0" smtClean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</a:effectLst>
            </a:endParaRPr>
          </a:p>
          <a:p>
            <a:pPr algn="r"/>
            <a:r>
              <a:rPr lang="fr-FR" sz="2800" dirty="0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</a:rPr>
              <a:t>Matthieu </a:t>
            </a:r>
            <a:r>
              <a:rPr lang="fr-FR" sz="2800" dirty="0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</a:rPr>
              <a:t>11.20-24 </a:t>
            </a:r>
            <a:endParaRPr lang="fr-FR" sz="2800" dirty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lum bright="-50000" contrast="-1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593647"/>
            <a:ext cx="7772400" cy="6005495"/>
          </a:xfrm>
        </p:spPr>
        <p:txBody>
          <a:bodyPr>
            <a:normAutofit lnSpcReduction="10000"/>
          </a:bodyPr>
          <a:lstStyle/>
          <a:p>
            <a:pPr algn="l"/>
            <a:r>
              <a:rPr lang="fr-FR" sz="3600" b="1" dirty="0" smtClean="0">
                <a:solidFill>
                  <a:schemeClr val="bg1"/>
                </a:solidFill>
              </a:rPr>
              <a:t>Et toi, </a:t>
            </a:r>
            <a:r>
              <a:rPr lang="fr-FR" sz="3600" b="1" dirty="0" err="1" smtClean="0">
                <a:solidFill>
                  <a:schemeClr val="bg1"/>
                </a:solidFill>
              </a:rPr>
              <a:t>Capernaüm</a:t>
            </a:r>
            <a:r>
              <a:rPr lang="fr-FR" sz="3600" b="1" dirty="0" smtClean="0">
                <a:solidFill>
                  <a:schemeClr val="bg1"/>
                </a:solidFill>
              </a:rPr>
              <a:t>, crois-tu que tu seras élevée jusqu’au ciel ? Non. Tu seras abaissée jusqu’au séjour des morts, </a:t>
            </a:r>
          </a:p>
          <a:p>
            <a:pPr algn="l"/>
            <a:r>
              <a:rPr lang="fr-FR" sz="3600" b="1" dirty="0" smtClean="0">
                <a:solidFill>
                  <a:schemeClr val="bg1"/>
                </a:solidFill>
              </a:rPr>
              <a:t>car si les miracles accomplis au milieu de toi l’avaient été dans Sodome, elle subsisterait encore aujourd’hui. </a:t>
            </a:r>
            <a:endParaRPr lang="fr-FR" sz="3600" b="1" dirty="0" smtClean="0">
              <a:solidFill>
                <a:schemeClr val="bg1"/>
              </a:solidFill>
            </a:endParaRPr>
          </a:p>
          <a:p>
            <a:pPr algn="r"/>
            <a:endParaRPr lang="fr-FR" sz="2800" dirty="0" smtClean="0">
              <a:solidFill>
                <a:schemeClr val="bg1"/>
              </a:solidFill>
            </a:endParaRPr>
          </a:p>
          <a:p>
            <a:pPr algn="r"/>
            <a:endParaRPr lang="fr-FR" sz="2800" dirty="0" smtClean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</a:effectLst>
            </a:endParaRPr>
          </a:p>
          <a:p>
            <a:pPr algn="r"/>
            <a:endParaRPr lang="fr-FR" sz="2800" dirty="0" smtClean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</a:effectLst>
            </a:endParaRPr>
          </a:p>
          <a:p>
            <a:pPr algn="r"/>
            <a:endParaRPr lang="fr-FR" sz="2800" dirty="0" smtClean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</a:effectLst>
            </a:endParaRPr>
          </a:p>
          <a:p>
            <a:pPr algn="r"/>
            <a:endParaRPr lang="fr-FR" sz="2800" dirty="0" smtClean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</a:effectLst>
            </a:endParaRPr>
          </a:p>
          <a:p>
            <a:pPr algn="r"/>
            <a:r>
              <a:rPr lang="fr-FR" sz="2800" dirty="0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</a:rPr>
              <a:t>Matthieu </a:t>
            </a:r>
            <a:r>
              <a:rPr lang="fr-FR" sz="2800" dirty="0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</a:rPr>
              <a:t>11.20-24 </a:t>
            </a:r>
            <a:endParaRPr lang="fr-FR" sz="2800" dirty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lum bright="-50000" contrast="-1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593647"/>
            <a:ext cx="7772400" cy="6005495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 smtClean="0">
                <a:solidFill>
                  <a:schemeClr val="bg1"/>
                </a:solidFill>
              </a:rPr>
              <a:t>C’est </a:t>
            </a:r>
            <a:r>
              <a:rPr lang="fr-FR" sz="3600" b="1" dirty="0" smtClean="0">
                <a:solidFill>
                  <a:schemeClr val="bg1"/>
                </a:solidFill>
              </a:rPr>
              <a:t>pourquoi je vous le dis : au jour du jugement, le pays de Sodome sera traité moins sévèrement que toi. »</a:t>
            </a:r>
          </a:p>
          <a:p>
            <a:pPr algn="r"/>
            <a:endParaRPr lang="fr-FR" sz="2800" dirty="0" smtClean="0">
              <a:solidFill>
                <a:schemeClr val="bg1"/>
              </a:solidFill>
            </a:endParaRPr>
          </a:p>
          <a:p>
            <a:pPr algn="r"/>
            <a:endParaRPr lang="fr-FR" sz="2800" dirty="0" smtClean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</a:effectLst>
            </a:endParaRPr>
          </a:p>
          <a:p>
            <a:pPr algn="r"/>
            <a:endParaRPr lang="fr-FR" sz="2800" dirty="0" smtClean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</a:effectLst>
            </a:endParaRPr>
          </a:p>
          <a:p>
            <a:pPr algn="r"/>
            <a:endParaRPr lang="fr-FR" sz="2800" dirty="0" smtClean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</a:effectLst>
            </a:endParaRPr>
          </a:p>
          <a:p>
            <a:pPr algn="r"/>
            <a:endParaRPr lang="fr-FR" sz="2800" dirty="0" smtClean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</a:effectLst>
            </a:endParaRPr>
          </a:p>
          <a:p>
            <a:pPr algn="r"/>
            <a:endParaRPr lang="fr-FR" sz="2800" dirty="0" smtClean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</a:effectLst>
            </a:endParaRPr>
          </a:p>
          <a:p>
            <a:pPr algn="r"/>
            <a:endParaRPr lang="fr-FR" sz="2800" dirty="0" smtClean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</a:effectLst>
            </a:endParaRPr>
          </a:p>
          <a:p>
            <a:pPr algn="r"/>
            <a:r>
              <a:rPr lang="fr-FR" sz="2800" dirty="0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</a:rPr>
              <a:t>Matthieu </a:t>
            </a:r>
            <a:r>
              <a:rPr lang="fr-FR" sz="2800" dirty="0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</a:rPr>
              <a:t>11.20-24 </a:t>
            </a:r>
            <a:endParaRPr lang="fr-FR" sz="2800" dirty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593647"/>
            <a:ext cx="7772400" cy="5715575"/>
          </a:xfrm>
        </p:spPr>
        <p:txBody>
          <a:bodyPr>
            <a:normAutofit/>
          </a:bodyPr>
          <a:lstStyle/>
          <a:p>
            <a:pPr algn="l"/>
            <a:endParaRPr lang="fr-F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593647"/>
            <a:ext cx="7772400" cy="5715575"/>
          </a:xfrm>
        </p:spPr>
        <p:txBody>
          <a:bodyPr>
            <a:normAutofit/>
          </a:bodyPr>
          <a:lstStyle/>
          <a:p>
            <a:pPr algn="l"/>
            <a:endParaRPr lang="fr-FR" sz="3600" b="1" dirty="0">
              <a:solidFill>
                <a:schemeClr val="bg1"/>
              </a:solidFill>
            </a:endParaRPr>
          </a:p>
        </p:txBody>
      </p:sp>
      <p:pic>
        <p:nvPicPr>
          <p:cNvPr id="5" name="Image 4" descr="Capture d’écran 2018-10-26 à 21.16.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433" y="1474554"/>
            <a:ext cx="4555603" cy="3661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593647"/>
            <a:ext cx="7772400" cy="5715575"/>
          </a:xfrm>
        </p:spPr>
        <p:txBody>
          <a:bodyPr>
            <a:normAutofit/>
          </a:bodyPr>
          <a:lstStyle/>
          <a:p>
            <a:pPr algn="l"/>
            <a:endParaRPr lang="fr-FR" sz="3600" b="1" dirty="0">
              <a:solidFill>
                <a:schemeClr val="bg1"/>
              </a:solidFill>
            </a:endParaRPr>
          </a:p>
        </p:txBody>
      </p:sp>
      <p:pic>
        <p:nvPicPr>
          <p:cNvPr id="4" name="Image 3" descr="Capture d’écran 2018-10-26 à 21.09.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2130"/>
            <a:ext cx="9144000" cy="3373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593647"/>
            <a:ext cx="7772400" cy="5715575"/>
          </a:xfrm>
        </p:spPr>
        <p:txBody>
          <a:bodyPr>
            <a:normAutofit/>
          </a:bodyPr>
          <a:lstStyle/>
          <a:p>
            <a:pPr algn="l"/>
            <a:endParaRPr lang="fr-FR" sz="3600" b="1" dirty="0">
              <a:solidFill>
                <a:schemeClr val="bg1"/>
              </a:solidFill>
            </a:endParaRPr>
          </a:p>
        </p:txBody>
      </p:sp>
      <p:pic>
        <p:nvPicPr>
          <p:cNvPr id="5" name="Image 4" descr="Capture d’écran 2018-10-26 à 21.19.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8250"/>
            <a:ext cx="9144000" cy="438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593647"/>
            <a:ext cx="7772400" cy="5715575"/>
          </a:xfrm>
        </p:spPr>
        <p:txBody>
          <a:bodyPr>
            <a:normAutofit/>
          </a:bodyPr>
          <a:lstStyle/>
          <a:p>
            <a:pPr algn="l"/>
            <a:endParaRPr lang="fr-FR" sz="3600" b="1" dirty="0">
              <a:solidFill>
                <a:schemeClr val="bg1"/>
              </a:solidFill>
            </a:endParaRPr>
          </a:p>
        </p:txBody>
      </p:sp>
      <p:pic>
        <p:nvPicPr>
          <p:cNvPr id="4" name="Image 3" descr="Capture d’écran 2018-10-26 à 21.22.0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987900" y="593647"/>
            <a:ext cx="5715217" cy="5687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593647"/>
            <a:ext cx="7772400" cy="5715575"/>
          </a:xfrm>
        </p:spPr>
        <p:txBody>
          <a:bodyPr>
            <a:normAutofit/>
          </a:bodyPr>
          <a:lstStyle/>
          <a:p>
            <a:pPr algn="l"/>
            <a:endParaRPr lang="fr-FR" sz="3600" b="1" dirty="0">
              <a:solidFill>
                <a:schemeClr val="bg1"/>
              </a:solidFill>
            </a:endParaRPr>
          </a:p>
        </p:txBody>
      </p:sp>
      <p:pic>
        <p:nvPicPr>
          <p:cNvPr id="5" name="Image 4" descr="Capture d’écran 2018-10-26 à 21.50.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608" y="2792310"/>
            <a:ext cx="5129425" cy="4065689"/>
          </a:xfrm>
          <a:prstGeom prst="rect">
            <a:avLst/>
          </a:prstGeom>
        </p:spPr>
      </p:pic>
      <p:pic>
        <p:nvPicPr>
          <p:cNvPr id="6" name="Image 5" descr="Capture d’écran 2018-10-26 à 21.50.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4969753" cy="5167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662675"/>
            <a:ext cx="7772400" cy="4976125"/>
          </a:xfrm>
        </p:spPr>
        <p:txBody>
          <a:bodyPr/>
          <a:lstStyle/>
          <a:p>
            <a:pPr algn="l">
              <a:buFont typeface="Arial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  	Le </a:t>
            </a:r>
            <a:r>
              <a:rPr lang="fr-FR" dirty="0" smtClean="0">
                <a:solidFill>
                  <a:schemeClr val="bg1"/>
                </a:solidFill>
              </a:rPr>
              <a:t>salut incarné dans </a:t>
            </a:r>
            <a:r>
              <a:rPr lang="fr-FR" dirty="0" smtClean="0">
                <a:solidFill>
                  <a:schemeClr val="bg1"/>
                </a:solidFill>
              </a:rPr>
              <a:t>l’histoire : Dieu nous 	respecte.</a:t>
            </a:r>
          </a:p>
          <a:p>
            <a:pPr algn="l">
              <a:buFont typeface="Arial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  	Jésus vrai homme</a:t>
            </a:r>
          </a:p>
          <a:p>
            <a:pPr algn="l"/>
            <a:endParaRPr lang="fr-FR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593647"/>
            <a:ext cx="7772400" cy="5715575"/>
          </a:xfrm>
        </p:spPr>
        <p:txBody>
          <a:bodyPr>
            <a:normAutofit/>
          </a:bodyPr>
          <a:lstStyle/>
          <a:p>
            <a:pPr algn="l"/>
            <a:endParaRPr lang="fr-FR" sz="3600" b="1" dirty="0">
              <a:solidFill>
                <a:schemeClr val="bg1"/>
              </a:solidFill>
            </a:endParaRPr>
          </a:p>
        </p:txBody>
      </p:sp>
      <p:pic>
        <p:nvPicPr>
          <p:cNvPr id="8" name="Image 7" descr="Capture d’écran 2018-10-26 à 21.31.5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645" y="2038349"/>
            <a:ext cx="9285950" cy="2973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593647"/>
            <a:ext cx="7772400" cy="5715575"/>
          </a:xfrm>
        </p:spPr>
        <p:txBody>
          <a:bodyPr>
            <a:normAutofit/>
          </a:bodyPr>
          <a:lstStyle/>
          <a:p>
            <a:pPr algn="l"/>
            <a:endParaRPr lang="fr-FR" sz="3600" b="1" dirty="0">
              <a:solidFill>
                <a:schemeClr val="bg1"/>
              </a:solidFill>
            </a:endParaRPr>
          </a:p>
        </p:txBody>
      </p:sp>
      <p:pic>
        <p:nvPicPr>
          <p:cNvPr id="4" name="Image 3" descr="Capture d’écran 2018-10-26 à 21.34.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692150"/>
            <a:ext cx="6362700" cy="547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593647"/>
            <a:ext cx="7772400" cy="5715575"/>
          </a:xfrm>
        </p:spPr>
        <p:txBody>
          <a:bodyPr>
            <a:normAutofit/>
          </a:bodyPr>
          <a:lstStyle/>
          <a:p>
            <a:pPr algn="l"/>
            <a:endParaRPr lang="fr-F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593647"/>
            <a:ext cx="7772400" cy="5715575"/>
          </a:xfrm>
        </p:spPr>
        <p:txBody>
          <a:bodyPr>
            <a:normAutofit/>
          </a:bodyPr>
          <a:lstStyle/>
          <a:p>
            <a:pPr marL="742950" indent="-742950" algn="l">
              <a:buAutoNum type="arabicPeriod"/>
            </a:pPr>
            <a:r>
              <a:rPr lang="fr-FR" sz="2400" cap="small" dirty="0" smtClean="0">
                <a:solidFill>
                  <a:schemeClr val="bg1"/>
                </a:solidFill>
              </a:rPr>
              <a:t>Le cadeau de la lumière</a:t>
            </a:r>
          </a:p>
          <a:p>
            <a:pPr marL="742950" indent="-742950" algn="l">
              <a:buAutoNum type="arabicPeriod"/>
            </a:pPr>
            <a:r>
              <a:rPr lang="fr-FR" sz="3600" cap="small" dirty="0" smtClean="0">
                <a:solidFill>
                  <a:schemeClr val="bg1"/>
                </a:solidFill>
              </a:rPr>
              <a:t>Le refus de la Lumière</a:t>
            </a:r>
          </a:p>
          <a:p>
            <a:pPr marL="1657350" lvl="2" indent="-742950" algn="l">
              <a:buFont typeface="Arial"/>
              <a:buChar char="•"/>
            </a:pPr>
            <a:r>
              <a:rPr lang="fr-FR" sz="3200" dirty="0" smtClean="0">
                <a:solidFill>
                  <a:schemeClr val="bg1"/>
                </a:solidFill>
              </a:rPr>
              <a:t>La raison du rejet </a:t>
            </a:r>
            <a:r>
              <a:rPr lang="fr-FR" sz="3200" dirty="0" smtClean="0">
                <a:solidFill>
                  <a:srgbClr val="000000"/>
                </a:solidFill>
              </a:rPr>
              <a:t>: l’orgueil</a:t>
            </a:r>
            <a:endParaRPr lang="fr-FR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593647"/>
            <a:ext cx="7772400" cy="5715575"/>
          </a:xfrm>
        </p:spPr>
        <p:txBody>
          <a:bodyPr>
            <a:normAutofit/>
          </a:bodyPr>
          <a:lstStyle/>
          <a:p>
            <a:pPr marL="742950" indent="-742950" algn="l">
              <a:buAutoNum type="arabicPeriod"/>
            </a:pPr>
            <a:r>
              <a:rPr lang="fr-FR" sz="2400" cap="small" dirty="0" smtClean="0">
                <a:solidFill>
                  <a:schemeClr val="bg1"/>
                </a:solidFill>
              </a:rPr>
              <a:t>Le cadeau de la lumière</a:t>
            </a:r>
          </a:p>
          <a:p>
            <a:pPr marL="742950" indent="-742950" algn="l">
              <a:buAutoNum type="arabicPeriod"/>
            </a:pPr>
            <a:r>
              <a:rPr lang="fr-FR" sz="3600" cap="small" dirty="0" smtClean="0">
                <a:solidFill>
                  <a:schemeClr val="bg1"/>
                </a:solidFill>
              </a:rPr>
              <a:t>Le refus de la Lumière</a:t>
            </a:r>
          </a:p>
          <a:p>
            <a:pPr marL="1657350" lvl="2" indent="-742950" algn="l">
              <a:buFont typeface="Arial"/>
              <a:buChar char="•"/>
            </a:pPr>
            <a:r>
              <a:rPr lang="fr-FR" sz="3200" dirty="0" smtClean="0">
                <a:solidFill>
                  <a:schemeClr val="bg1"/>
                </a:solidFill>
              </a:rPr>
              <a:t>La raison du rejet : l’orgueil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593647"/>
            <a:ext cx="7772400" cy="5715575"/>
          </a:xfrm>
        </p:spPr>
        <p:txBody>
          <a:bodyPr>
            <a:normAutofit/>
          </a:bodyPr>
          <a:lstStyle/>
          <a:p>
            <a:pPr algn="l"/>
            <a:endParaRPr lang="fr-FR" sz="3600" b="1" dirty="0">
              <a:solidFill>
                <a:schemeClr val="bg1"/>
              </a:solidFill>
            </a:endParaRPr>
          </a:p>
        </p:txBody>
      </p:sp>
      <p:pic>
        <p:nvPicPr>
          <p:cNvPr id="4" name="Image 3" descr="assis.jpg"/>
          <p:cNvPicPr>
            <a:picLocks noChangeAspect="1"/>
          </p:cNvPicPr>
          <p:nvPr/>
        </p:nvPicPr>
        <p:blipFill>
          <a:blip r:embed="rId2"/>
          <a:srcRect l="66946" r="5328"/>
          <a:stretch>
            <a:fillRect/>
          </a:stretch>
        </p:blipFill>
        <p:spPr>
          <a:xfrm>
            <a:off x="5521951" y="1836181"/>
            <a:ext cx="2567705" cy="3907024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593647"/>
            <a:ext cx="7772400" cy="5715575"/>
          </a:xfrm>
        </p:spPr>
        <p:txBody>
          <a:bodyPr>
            <a:normAutofit/>
          </a:bodyPr>
          <a:lstStyle/>
          <a:p>
            <a:pPr marL="742950" indent="-742950" algn="l">
              <a:buAutoNum type="arabicPeriod"/>
            </a:pPr>
            <a:r>
              <a:rPr lang="fr-FR" sz="2400" cap="small" dirty="0" smtClean="0">
                <a:solidFill>
                  <a:schemeClr val="bg1"/>
                </a:solidFill>
              </a:rPr>
              <a:t>Le cadeau de la lumière</a:t>
            </a:r>
          </a:p>
          <a:p>
            <a:pPr marL="742950" indent="-742950" algn="l">
              <a:buAutoNum type="arabicPeriod"/>
            </a:pPr>
            <a:r>
              <a:rPr lang="fr-FR" sz="3600" cap="small" dirty="0" smtClean="0">
                <a:solidFill>
                  <a:schemeClr val="bg1"/>
                </a:solidFill>
              </a:rPr>
              <a:t>Le refus de la Lumière</a:t>
            </a:r>
          </a:p>
          <a:p>
            <a:pPr marL="1657350" lvl="2" indent="-742950" algn="l">
              <a:buFont typeface="Arial"/>
              <a:buChar char="•"/>
            </a:pPr>
            <a:r>
              <a:rPr lang="fr-FR" sz="3200" dirty="0" smtClean="0">
                <a:solidFill>
                  <a:schemeClr val="bg1"/>
                </a:solidFill>
              </a:rPr>
              <a:t>La raison du rejet : l’orgueil</a:t>
            </a:r>
          </a:p>
          <a:p>
            <a:pPr marL="1657350" lvl="2" indent="-742950" algn="l">
              <a:buFont typeface="Arial"/>
              <a:buChar char="•"/>
            </a:pPr>
            <a:r>
              <a:rPr lang="fr-FR" sz="3200" dirty="0" smtClean="0">
                <a:solidFill>
                  <a:srgbClr val="000000"/>
                </a:solidFill>
              </a:rPr>
              <a:t>La réalité du jugement à venir</a:t>
            </a:r>
          </a:p>
          <a:p>
            <a:pPr marL="1657350" lvl="2" indent="-742950" algn="l">
              <a:buFont typeface="Arial"/>
              <a:buChar char="•"/>
            </a:pPr>
            <a:r>
              <a:rPr lang="fr-FR" sz="3200" dirty="0" smtClean="0">
                <a:solidFill>
                  <a:srgbClr val="000000"/>
                </a:solidFill>
              </a:rPr>
              <a:t>Une gradation dans les peines : </a:t>
            </a:r>
          </a:p>
          <a:p>
            <a:pPr marL="2571750" lvl="4" indent="-742950" algn="l">
              <a:buFontTx/>
              <a:buChar char="-"/>
            </a:pPr>
            <a:r>
              <a:rPr lang="fr-FR" sz="3200" dirty="0" smtClean="0">
                <a:solidFill>
                  <a:srgbClr val="000000"/>
                </a:solidFill>
              </a:rPr>
              <a:t>Nos actes comptent</a:t>
            </a:r>
          </a:p>
          <a:p>
            <a:pPr marL="2571750" lvl="4" indent="-742950" algn="l">
              <a:buFontTx/>
              <a:buChar char="-"/>
            </a:pPr>
            <a:r>
              <a:rPr lang="fr-FR" sz="3200" dirty="0" smtClean="0">
                <a:solidFill>
                  <a:srgbClr val="000000"/>
                </a:solidFill>
              </a:rPr>
              <a:t>Dieu est </a:t>
            </a:r>
            <a:r>
              <a:rPr lang="fr-FR" sz="3200" dirty="0" smtClean="0">
                <a:solidFill>
                  <a:srgbClr val="000000"/>
                </a:solidFill>
              </a:rPr>
              <a:t>juste</a:t>
            </a:r>
            <a:endParaRPr lang="fr-FR" sz="3200" dirty="0" smtClean="0">
              <a:solidFill>
                <a:srgbClr val="000000"/>
              </a:solidFill>
            </a:endParaRPr>
          </a:p>
          <a:p>
            <a:pPr marL="1657350" lvl="2" indent="-742950" algn="l">
              <a:buFont typeface="Arial"/>
              <a:buChar char="•"/>
            </a:pPr>
            <a:r>
              <a:rPr lang="fr-FR" sz="3200" dirty="0" smtClean="0">
                <a:solidFill>
                  <a:srgbClr val="000000"/>
                </a:solidFill>
              </a:rPr>
              <a:t>Une expression de sa douleur</a:t>
            </a:r>
          </a:p>
          <a:p>
            <a:pPr marL="1657350" lvl="2" indent="-742950" algn="l">
              <a:buFont typeface="Arial"/>
              <a:buChar char="•"/>
            </a:pPr>
            <a:r>
              <a:rPr lang="fr-FR" sz="3200" dirty="0" smtClean="0">
                <a:solidFill>
                  <a:srgbClr val="000000"/>
                </a:solidFill>
              </a:rPr>
              <a:t>Un (ultime) appel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593647"/>
            <a:ext cx="7772400" cy="5715575"/>
          </a:xfrm>
        </p:spPr>
        <p:txBody>
          <a:bodyPr>
            <a:normAutofit/>
          </a:bodyPr>
          <a:lstStyle/>
          <a:p>
            <a:pPr marL="742950" indent="-742950" algn="l">
              <a:buAutoNum type="arabicPeriod"/>
            </a:pPr>
            <a:r>
              <a:rPr lang="fr-FR" sz="2400" cap="small" dirty="0" smtClean="0">
                <a:solidFill>
                  <a:schemeClr val="bg1"/>
                </a:solidFill>
              </a:rPr>
              <a:t>Le cadeau de la lumière</a:t>
            </a:r>
          </a:p>
          <a:p>
            <a:pPr marL="742950" indent="-742950" algn="l">
              <a:buAutoNum type="arabicPeriod"/>
            </a:pPr>
            <a:r>
              <a:rPr lang="fr-FR" sz="3600" cap="small" dirty="0" smtClean="0">
                <a:solidFill>
                  <a:schemeClr val="bg1"/>
                </a:solidFill>
              </a:rPr>
              <a:t>Le refus de la Lumière</a:t>
            </a:r>
          </a:p>
          <a:p>
            <a:pPr marL="1657350" lvl="2" indent="-742950" algn="l">
              <a:buFont typeface="Arial"/>
              <a:buChar char="•"/>
            </a:pPr>
            <a:r>
              <a:rPr lang="fr-FR" sz="3200" dirty="0" smtClean="0">
                <a:solidFill>
                  <a:schemeClr val="bg1"/>
                </a:solidFill>
              </a:rPr>
              <a:t>La raison du rejet : l’orgueil</a:t>
            </a:r>
          </a:p>
          <a:p>
            <a:pPr marL="1657350" lvl="2" indent="-742950" algn="l">
              <a:buFont typeface="Arial"/>
              <a:buChar char="•"/>
            </a:pPr>
            <a:r>
              <a:rPr lang="fr-FR" sz="3200" dirty="0" smtClean="0">
                <a:solidFill>
                  <a:schemeClr val="bg1"/>
                </a:solidFill>
              </a:rPr>
              <a:t>La réalité du jugement à venir</a:t>
            </a:r>
          </a:p>
          <a:p>
            <a:pPr marL="1657350" lvl="2" indent="-742950" algn="l">
              <a:buFont typeface="Arial"/>
              <a:buChar char="•"/>
            </a:pPr>
            <a:r>
              <a:rPr lang="fr-FR" sz="3200" dirty="0" smtClean="0">
                <a:solidFill>
                  <a:srgbClr val="000000"/>
                </a:solidFill>
              </a:rPr>
              <a:t>Une gradation dans les peines : </a:t>
            </a:r>
          </a:p>
          <a:p>
            <a:pPr marL="2571750" lvl="4" indent="-742950" algn="l">
              <a:buFontTx/>
              <a:buChar char="-"/>
            </a:pPr>
            <a:r>
              <a:rPr lang="fr-FR" sz="3200" dirty="0" smtClean="0">
                <a:solidFill>
                  <a:srgbClr val="000000"/>
                </a:solidFill>
              </a:rPr>
              <a:t>Nos actes comptent</a:t>
            </a:r>
          </a:p>
          <a:p>
            <a:pPr marL="2571750" lvl="4" indent="-742950" algn="l">
              <a:buFontTx/>
              <a:buChar char="-"/>
            </a:pPr>
            <a:r>
              <a:rPr lang="fr-FR" sz="3200" dirty="0" smtClean="0">
                <a:solidFill>
                  <a:srgbClr val="000000"/>
                </a:solidFill>
              </a:rPr>
              <a:t>Dieu est </a:t>
            </a:r>
            <a:r>
              <a:rPr lang="fr-FR" sz="3200" dirty="0" smtClean="0">
                <a:solidFill>
                  <a:srgbClr val="000000"/>
                </a:solidFill>
              </a:rPr>
              <a:t>juste</a:t>
            </a:r>
            <a:endParaRPr lang="fr-FR" sz="3200" dirty="0" smtClean="0">
              <a:solidFill>
                <a:srgbClr val="000000"/>
              </a:solidFill>
            </a:endParaRPr>
          </a:p>
          <a:p>
            <a:pPr marL="1657350" lvl="2" indent="-742950" algn="l">
              <a:buFont typeface="Arial"/>
              <a:buChar char="•"/>
            </a:pPr>
            <a:r>
              <a:rPr lang="fr-FR" sz="3200" dirty="0" smtClean="0">
                <a:solidFill>
                  <a:srgbClr val="000000"/>
                </a:solidFill>
              </a:rPr>
              <a:t>Une expression de sa douleur</a:t>
            </a:r>
          </a:p>
          <a:p>
            <a:pPr marL="1657350" lvl="2" indent="-742950" algn="l">
              <a:buFont typeface="Arial"/>
              <a:buChar char="•"/>
            </a:pPr>
            <a:r>
              <a:rPr lang="fr-FR" sz="3200" dirty="0" smtClean="0">
                <a:solidFill>
                  <a:srgbClr val="000000"/>
                </a:solidFill>
              </a:rPr>
              <a:t>Un (ultime) appel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593647"/>
            <a:ext cx="7772400" cy="5715575"/>
          </a:xfrm>
        </p:spPr>
        <p:txBody>
          <a:bodyPr>
            <a:normAutofit/>
          </a:bodyPr>
          <a:lstStyle/>
          <a:p>
            <a:pPr marL="742950" indent="-742950" algn="l">
              <a:buAutoNum type="arabicPeriod"/>
            </a:pPr>
            <a:r>
              <a:rPr lang="fr-FR" sz="2400" cap="small" dirty="0" smtClean="0">
                <a:solidFill>
                  <a:schemeClr val="bg1"/>
                </a:solidFill>
              </a:rPr>
              <a:t>Le cadeau de la lumière</a:t>
            </a:r>
          </a:p>
          <a:p>
            <a:pPr marL="742950" indent="-742950" algn="l">
              <a:buAutoNum type="arabicPeriod"/>
            </a:pPr>
            <a:r>
              <a:rPr lang="fr-FR" sz="3600" cap="small" dirty="0" smtClean="0">
                <a:solidFill>
                  <a:schemeClr val="bg1"/>
                </a:solidFill>
              </a:rPr>
              <a:t>Le refus de la Lumière</a:t>
            </a:r>
          </a:p>
          <a:p>
            <a:pPr marL="1657350" lvl="2" indent="-742950" algn="l">
              <a:buFont typeface="Arial"/>
              <a:buChar char="•"/>
            </a:pPr>
            <a:r>
              <a:rPr lang="fr-FR" sz="3200" dirty="0" smtClean="0">
                <a:solidFill>
                  <a:schemeClr val="bg1"/>
                </a:solidFill>
              </a:rPr>
              <a:t>La raison du rejet : l’orgueil</a:t>
            </a:r>
          </a:p>
          <a:p>
            <a:pPr marL="1657350" lvl="2" indent="-742950" algn="l">
              <a:buFont typeface="Arial"/>
              <a:buChar char="•"/>
            </a:pPr>
            <a:r>
              <a:rPr lang="fr-FR" sz="3200" dirty="0" smtClean="0">
                <a:solidFill>
                  <a:schemeClr val="bg1"/>
                </a:solidFill>
              </a:rPr>
              <a:t>La réalité du jugement à venir</a:t>
            </a:r>
          </a:p>
          <a:p>
            <a:pPr marL="1657350" lvl="2" indent="-742950" algn="l">
              <a:buFont typeface="Arial"/>
              <a:buChar char="•"/>
            </a:pPr>
            <a:r>
              <a:rPr lang="fr-FR" sz="3200" dirty="0" smtClean="0">
                <a:solidFill>
                  <a:schemeClr val="bg1"/>
                </a:solidFill>
              </a:rPr>
              <a:t>Une gradation dans les peines </a:t>
            </a:r>
            <a:r>
              <a:rPr lang="fr-FR" sz="3200" dirty="0" smtClean="0">
                <a:solidFill>
                  <a:srgbClr val="000000"/>
                </a:solidFill>
              </a:rPr>
              <a:t>: </a:t>
            </a:r>
          </a:p>
          <a:p>
            <a:pPr marL="2571750" lvl="4" indent="-742950" algn="l">
              <a:buFontTx/>
              <a:buChar char="-"/>
            </a:pPr>
            <a:r>
              <a:rPr lang="fr-FR" sz="3200" dirty="0" smtClean="0">
                <a:solidFill>
                  <a:srgbClr val="000000"/>
                </a:solidFill>
              </a:rPr>
              <a:t>Nos actes comptent</a:t>
            </a:r>
          </a:p>
          <a:p>
            <a:pPr marL="2571750" lvl="4" indent="-742950" algn="l">
              <a:buFontTx/>
              <a:buChar char="-"/>
            </a:pPr>
            <a:r>
              <a:rPr lang="fr-FR" sz="3200" dirty="0" smtClean="0">
                <a:solidFill>
                  <a:srgbClr val="000000"/>
                </a:solidFill>
              </a:rPr>
              <a:t>Dieu est </a:t>
            </a:r>
            <a:r>
              <a:rPr lang="fr-FR" sz="3200" dirty="0" smtClean="0">
                <a:solidFill>
                  <a:srgbClr val="000000"/>
                </a:solidFill>
              </a:rPr>
              <a:t>juste</a:t>
            </a:r>
            <a:endParaRPr lang="fr-FR" sz="3200" dirty="0" smtClean="0">
              <a:solidFill>
                <a:srgbClr val="000000"/>
              </a:solidFill>
            </a:endParaRPr>
          </a:p>
          <a:p>
            <a:pPr marL="1657350" lvl="2" indent="-742950" algn="l">
              <a:buFont typeface="Arial"/>
              <a:buChar char="•"/>
            </a:pPr>
            <a:r>
              <a:rPr lang="fr-FR" sz="3200" dirty="0" smtClean="0">
                <a:solidFill>
                  <a:srgbClr val="000000"/>
                </a:solidFill>
              </a:rPr>
              <a:t>Une expression de sa douleur</a:t>
            </a:r>
          </a:p>
          <a:p>
            <a:pPr marL="1657350" lvl="2" indent="-742950" algn="l">
              <a:buFont typeface="Arial"/>
              <a:buChar char="•"/>
            </a:pPr>
            <a:r>
              <a:rPr lang="fr-FR" sz="3200" dirty="0" smtClean="0">
                <a:solidFill>
                  <a:srgbClr val="000000"/>
                </a:solidFill>
              </a:rPr>
              <a:t>Un (ultime) appel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593647"/>
            <a:ext cx="7772400" cy="5715575"/>
          </a:xfrm>
        </p:spPr>
        <p:txBody>
          <a:bodyPr>
            <a:normAutofit/>
          </a:bodyPr>
          <a:lstStyle/>
          <a:p>
            <a:pPr marL="742950" indent="-742950" algn="l">
              <a:buAutoNum type="arabicPeriod"/>
            </a:pPr>
            <a:r>
              <a:rPr lang="fr-FR" sz="2400" cap="small" dirty="0" smtClean="0">
                <a:solidFill>
                  <a:schemeClr val="bg1"/>
                </a:solidFill>
              </a:rPr>
              <a:t>Le cadeau de la lumière</a:t>
            </a:r>
          </a:p>
          <a:p>
            <a:pPr marL="742950" indent="-742950" algn="l">
              <a:buAutoNum type="arabicPeriod"/>
            </a:pPr>
            <a:r>
              <a:rPr lang="fr-FR" sz="3600" cap="small" dirty="0" smtClean="0">
                <a:solidFill>
                  <a:schemeClr val="bg1"/>
                </a:solidFill>
              </a:rPr>
              <a:t>Le refus de la Lumière</a:t>
            </a:r>
          </a:p>
          <a:p>
            <a:pPr marL="1657350" lvl="2" indent="-742950" algn="l">
              <a:buFont typeface="Arial"/>
              <a:buChar char="•"/>
            </a:pPr>
            <a:r>
              <a:rPr lang="fr-FR" sz="3200" dirty="0" smtClean="0">
                <a:solidFill>
                  <a:schemeClr val="bg1"/>
                </a:solidFill>
              </a:rPr>
              <a:t>La raison du rejet : l’orgueil</a:t>
            </a:r>
          </a:p>
          <a:p>
            <a:pPr marL="1657350" lvl="2" indent="-742950" algn="l">
              <a:buFont typeface="Arial"/>
              <a:buChar char="•"/>
            </a:pPr>
            <a:r>
              <a:rPr lang="fr-FR" sz="3200" dirty="0" smtClean="0">
                <a:solidFill>
                  <a:schemeClr val="bg1"/>
                </a:solidFill>
              </a:rPr>
              <a:t>La réalité du jugement à venir</a:t>
            </a:r>
          </a:p>
          <a:p>
            <a:pPr marL="1657350" lvl="2" indent="-742950" algn="l">
              <a:buFont typeface="Arial"/>
              <a:buChar char="•"/>
            </a:pPr>
            <a:r>
              <a:rPr lang="fr-FR" sz="3200" dirty="0" smtClean="0">
                <a:solidFill>
                  <a:schemeClr val="bg1"/>
                </a:solidFill>
              </a:rPr>
              <a:t>Une gradation dans les peines : </a:t>
            </a:r>
          </a:p>
          <a:p>
            <a:pPr marL="2571750" lvl="4" indent="-742950" algn="l">
              <a:buFontTx/>
              <a:buChar char="-"/>
            </a:pPr>
            <a:r>
              <a:rPr lang="fr-FR" sz="3200" dirty="0" smtClean="0">
                <a:solidFill>
                  <a:schemeClr val="bg1"/>
                </a:solidFill>
              </a:rPr>
              <a:t>Nos actes </a:t>
            </a:r>
            <a:r>
              <a:rPr lang="fr-FR" sz="3200" dirty="0" smtClean="0">
                <a:solidFill>
                  <a:schemeClr val="bg1"/>
                </a:solidFill>
              </a:rPr>
              <a:t>comptent.</a:t>
            </a:r>
          </a:p>
          <a:p>
            <a:pPr marL="2571750" lvl="4" indent="-742950" algn="l">
              <a:buFontTx/>
              <a:buChar char="-"/>
            </a:pPr>
            <a:r>
              <a:rPr lang="fr-FR" sz="3200" dirty="0" smtClean="0">
                <a:solidFill>
                  <a:srgbClr val="000000"/>
                </a:solidFill>
              </a:rPr>
              <a:t>Dieu est </a:t>
            </a:r>
            <a:r>
              <a:rPr lang="fr-FR" sz="3200" dirty="0" smtClean="0">
                <a:solidFill>
                  <a:srgbClr val="000000"/>
                </a:solidFill>
              </a:rPr>
              <a:t>juste</a:t>
            </a:r>
            <a:endParaRPr lang="fr-FR" sz="3200" dirty="0" smtClean="0">
              <a:solidFill>
                <a:srgbClr val="000000"/>
              </a:solidFill>
            </a:endParaRPr>
          </a:p>
          <a:p>
            <a:pPr marL="1657350" lvl="2" indent="-742950" algn="l">
              <a:buFont typeface="Arial"/>
              <a:buChar char="•"/>
            </a:pPr>
            <a:r>
              <a:rPr lang="fr-FR" sz="3200" dirty="0" smtClean="0">
                <a:solidFill>
                  <a:srgbClr val="000000"/>
                </a:solidFill>
              </a:rPr>
              <a:t>Une expression de sa douleur</a:t>
            </a:r>
          </a:p>
          <a:p>
            <a:pPr marL="1657350" lvl="2" indent="-742950" algn="l">
              <a:buFont typeface="Arial"/>
              <a:buChar char="•"/>
            </a:pPr>
            <a:r>
              <a:rPr lang="fr-FR" sz="3200" dirty="0" smtClean="0">
                <a:solidFill>
                  <a:srgbClr val="000000"/>
                </a:solidFill>
              </a:rPr>
              <a:t>Un (ultime) appel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662675"/>
            <a:ext cx="7772400" cy="4976125"/>
          </a:xfrm>
        </p:spPr>
        <p:txBody>
          <a:bodyPr/>
          <a:lstStyle/>
          <a:p>
            <a:pPr algn="l">
              <a:buFont typeface="Arial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  	Le </a:t>
            </a:r>
            <a:r>
              <a:rPr lang="fr-FR" dirty="0" smtClean="0">
                <a:solidFill>
                  <a:schemeClr val="bg1"/>
                </a:solidFill>
              </a:rPr>
              <a:t>salut incarné dans </a:t>
            </a:r>
            <a:r>
              <a:rPr lang="fr-FR" dirty="0" smtClean="0">
                <a:solidFill>
                  <a:schemeClr val="bg1"/>
                </a:solidFill>
              </a:rPr>
              <a:t>l’histoire : Dieu nous 	respecte.</a:t>
            </a:r>
          </a:p>
          <a:p>
            <a:pPr algn="l">
              <a:buFont typeface="Arial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  	Jésus vrai homme</a:t>
            </a:r>
          </a:p>
          <a:p>
            <a:pPr algn="l"/>
            <a:endParaRPr lang="fr-FR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593647"/>
            <a:ext cx="7772400" cy="5715575"/>
          </a:xfrm>
        </p:spPr>
        <p:txBody>
          <a:bodyPr>
            <a:normAutofit/>
          </a:bodyPr>
          <a:lstStyle/>
          <a:p>
            <a:pPr marL="742950" indent="-742950" algn="l">
              <a:buAutoNum type="arabicPeriod"/>
            </a:pPr>
            <a:r>
              <a:rPr lang="fr-FR" sz="2400" cap="small" dirty="0" smtClean="0">
                <a:solidFill>
                  <a:schemeClr val="bg1"/>
                </a:solidFill>
              </a:rPr>
              <a:t>Le cadeau de la lumière</a:t>
            </a:r>
          </a:p>
          <a:p>
            <a:pPr marL="742950" indent="-742950" algn="l">
              <a:buAutoNum type="arabicPeriod"/>
            </a:pPr>
            <a:r>
              <a:rPr lang="fr-FR" sz="3600" cap="small" dirty="0" smtClean="0">
                <a:solidFill>
                  <a:schemeClr val="bg1"/>
                </a:solidFill>
              </a:rPr>
              <a:t>Le refus de la Lumière</a:t>
            </a:r>
          </a:p>
          <a:p>
            <a:pPr marL="1657350" lvl="2" indent="-742950" algn="l">
              <a:buFont typeface="Arial"/>
              <a:buChar char="•"/>
            </a:pPr>
            <a:r>
              <a:rPr lang="fr-FR" sz="3200" dirty="0" smtClean="0">
                <a:solidFill>
                  <a:schemeClr val="bg1"/>
                </a:solidFill>
              </a:rPr>
              <a:t>La raison du rejet : l’orgueil</a:t>
            </a:r>
          </a:p>
          <a:p>
            <a:pPr marL="1657350" lvl="2" indent="-742950" algn="l">
              <a:buFont typeface="Arial"/>
              <a:buChar char="•"/>
            </a:pPr>
            <a:r>
              <a:rPr lang="fr-FR" sz="3200" dirty="0" smtClean="0">
                <a:solidFill>
                  <a:schemeClr val="bg1"/>
                </a:solidFill>
              </a:rPr>
              <a:t>La réalité du jugement à venir</a:t>
            </a:r>
          </a:p>
          <a:p>
            <a:pPr marL="1657350" lvl="2" indent="-742950" algn="l">
              <a:buFont typeface="Arial"/>
              <a:buChar char="•"/>
            </a:pPr>
            <a:r>
              <a:rPr lang="fr-FR" sz="3200" dirty="0" smtClean="0">
                <a:solidFill>
                  <a:schemeClr val="bg1"/>
                </a:solidFill>
              </a:rPr>
              <a:t>Une gradation dans les peines : </a:t>
            </a:r>
          </a:p>
          <a:p>
            <a:pPr marL="2571750" lvl="4" indent="-742950" algn="l">
              <a:buFontTx/>
              <a:buChar char="-"/>
            </a:pPr>
            <a:r>
              <a:rPr lang="fr-FR" sz="3200" dirty="0" smtClean="0">
                <a:solidFill>
                  <a:schemeClr val="bg1"/>
                </a:solidFill>
              </a:rPr>
              <a:t>Nos actes </a:t>
            </a:r>
            <a:r>
              <a:rPr lang="fr-FR" sz="3200" dirty="0" smtClean="0">
                <a:solidFill>
                  <a:schemeClr val="bg1"/>
                </a:solidFill>
              </a:rPr>
              <a:t>comptent.</a:t>
            </a:r>
          </a:p>
          <a:p>
            <a:pPr marL="2571750" lvl="4" indent="-742950" algn="l">
              <a:buFontTx/>
              <a:buChar char="-"/>
            </a:pPr>
            <a:r>
              <a:rPr lang="fr-FR" sz="3200" dirty="0" smtClean="0">
                <a:solidFill>
                  <a:schemeClr val="bg1"/>
                </a:solidFill>
              </a:rPr>
              <a:t>Dieu est </a:t>
            </a:r>
            <a:r>
              <a:rPr lang="fr-FR" sz="3200" dirty="0" smtClean="0">
                <a:solidFill>
                  <a:schemeClr val="bg1"/>
                </a:solidFill>
              </a:rPr>
              <a:t>juste.</a:t>
            </a:r>
            <a:endParaRPr lang="fr-FR" sz="3200" dirty="0" smtClean="0">
              <a:solidFill>
                <a:schemeClr val="bg1"/>
              </a:solidFill>
            </a:endParaRPr>
          </a:p>
          <a:p>
            <a:pPr marL="1657350" lvl="2" indent="-742950" algn="l">
              <a:buFont typeface="Arial"/>
              <a:buChar char="•"/>
            </a:pPr>
            <a:r>
              <a:rPr lang="fr-FR" sz="3200" dirty="0" smtClean="0">
                <a:solidFill>
                  <a:srgbClr val="000000"/>
                </a:solidFill>
              </a:rPr>
              <a:t>Une expression de sa douleur</a:t>
            </a:r>
          </a:p>
          <a:p>
            <a:pPr marL="1657350" lvl="2" indent="-742950" algn="l">
              <a:buFont typeface="Arial"/>
              <a:buChar char="•"/>
            </a:pPr>
            <a:r>
              <a:rPr lang="fr-FR" sz="3200" dirty="0" smtClean="0">
                <a:solidFill>
                  <a:srgbClr val="000000"/>
                </a:solidFill>
              </a:rPr>
              <a:t>Un (ultime) appel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593647"/>
            <a:ext cx="7772400" cy="5715575"/>
          </a:xfrm>
        </p:spPr>
        <p:txBody>
          <a:bodyPr>
            <a:normAutofit/>
          </a:bodyPr>
          <a:lstStyle/>
          <a:p>
            <a:pPr marL="742950" indent="-742950" algn="l">
              <a:buAutoNum type="arabicPeriod"/>
            </a:pPr>
            <a:r>
              <a:rPr lang="fr-FR" sz="2400" cap="small" dirty="0" smtClean="0">
                <a:solidFill>
                  <a:schemeClr val="bg1"/>
                </a:solidFill>
              </a:rPr>
              <a:t>Le cadeau de la lumière</a:t>
            </a:r>
          </a:p>
          <a:p>
            <a:pPr marL="742950" indent="-742950" algn="l">
              <a:buAutoNum type="arabicPeriod"/>
            </a:pPr>
            <a:r>
              <a:rPr lang="fr-FR" sz="3600" cap="small" dirty="0" smtClean="0">
                <a:solidFill>
                  <a:schemeClr val="bg1"/>
                </a:solidFill>
              </a:rPr>
              <a:t>Le refus de la Lumière</a:t>
            </a:r>
          </a:p>
          <a:p>
            <a:pPr marL="1657350" lvl="2" indent="-742950" algn="l">
              <a:buFont typeface="Arial"/>
              <a:buChar char="•"/>
            </a:pPr>
            <a:r>
              <a:rPr lang="fr-FR" sz="3200" dirty="0" smtClean="0">
                <a:solidFill>
                  <a:schemeClr val="bg1"/>
                </a:solidFill>
              </a:rPr>
              <a:t>La raison du rejet : l’orgueil</a:t>
            </a:r>
          </a:p>
          <a:p>
            <a:pPr marL="1657350" lvl="2" indent="-742950" algn="l">
              <a:buFont typeface="Arial"/>
              <a:buChar char="•"/>
            </a:pPr>
            <a:r>
              <a:rPr lang="fr-FR" sz="3200" dirty="0" smtClean="0">
                <a:solidFill>
                  <a:schemeClr val="bg1"/>
                </a:solidFill>
              </a:rPr>
              <a:t>La réalité du jugement à venir</a:t>
            </a:r>
          </a:p>
          <a:p>
            <a:pPr marL="1657350" lvl="2" indent="-742950" algn="l">
              <a:buFont typeface="Arial"/>
              <a:buChar char="•"/>
            </a:pPr>
            <a:r>
              <a:rPr lang="fr-FR" sz="3200" dirty="0" smtClean="0">
                <a:solidFill>
                  <a:schemeClr val="bg1"/>
                </a:solidFill>
              </a:rPr>
              <a:t>Une gradation dans les peines : </a:t>
            </a:r>
          </a:p>
          <a:p>
            <a:pPr marL="2571750" lvl="4" indent="-742950" algn="l">
              <a:buFontTx/>
              <a:buChar char="-"/>
            </a:pPr>
            <a:r>
              <a:rPr lang="fr-FR" sz="3200" dirty="0" smtClean="0">
                <a:solidFill>
                  <a:schemeClr val="bg1"/>
                </a:solidFill>
              </a:rPr>
              <a:t>Nos actes </a:t>
            </a:r>
            <a:r>
              <a:rPr lang="fr-FR" sz="3200" dirty="0" smtClean="0">
                <a:solidFill>
                  <a:schemeClr val="bg1"/>
                </a:solidFill>
              </a:rPr>
              <a:t>comptent.</a:t>
            </a:r>
          </a:p>
          <a:p>
            <a:pPr marL="2571750" lvl="4" indent="-742950" algn="l">
              <a:buFontTx/>
              <a:buChar char="-"/>
            </a:pPr>
            <a:r>
              <a:rPr lang="fr-FR" sz="3200" dirty="0" smtClean="0">
                <a:solidFill>
                  <a:schemeClr val="bg1"/>
                </a:solidFill>
              </a:rPr>
              <a:t>Dieu est </a:t>
            </a:r>
            <a:r>
              <a:rPr lang="fr-FR" sz="3200" dirty="0" smtClean="0">
                <a:solidFill>
                  <a:schemeClr val="bg1"/>
                </a:solidFill>
              </a:rPr>
              <a:t>juste.</a:t>
            </a:r>
            <a:endParaRPr lang="fr-FR" sz="3200" dirty="0" smtClean="0">
              <a:solidFill>
                <a:schemeClr val="bg1"/>
              </a:solidFill>
            </a:endParaRPr>
          </a:p>
          <a:p>
            <a:pPr marL="1657350" lvl="2" indent="-742950" algn="l">
              <a:buFont typeface="Arial"/>
              <a:buChar char="•"/>
            </a:pPr>
            <a:r>
              <a:rPr lang="fr-FR" sz="3200" dirty="0" smtClean="0">
                <a:solidFill>
                  <a:schemeClr val="bg1"/>
                </a:solidFill>
              </a:rPr>
              <a:t>Une expression de sa douleur</a:t>
            </a:r>
          </a:p>
          <a:p>
            <a:pPr marL="1657350" lvl="2" indent="-742950" algn="l">
              <a:buFont typeface="Arial"/>
              <a:buChar char="•"/>
            </a:pPr>
            <a:r>
              <a:rPr lang="fr-FR" sz="3200" dirty="0" smtClean="0">
                <a:solidFill>
                  <a:srgbClr val="000000"/>
                </a:solidFill>
              </a:rPr>
              <a:t>Un (ultime) appel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593647"/>
            <a:ext cx="7772400" cy="5715575"/>
          </a:xfrm>
        </p:spPr>
        <p:txBody>
          <a:bodyPr>
            <a:normAutofit/>
          </a:bodyPr>
          <a:lstStyle/>
          <a:p>
            <a:pPr marL="742950" indent="-742950" algn="l">
              <a:buAutoNum type="arabicPeriod"/>
            </a:pPr>
            <a:r>
              <a:rPr lang="fr-FR" sz="2400" cap="small" dirty="0" smtClean="0">
                <a:solidFill>
                  <a:schemeClr val="bg1"/>
                </a:solidFill>
              </a:rPr>
              <a:t>Le cadeau de la lumière</a:t>
            </a:r>
          </a:p>
          <a:p>
            <a:pPr marL="742950" indent="-742950" algn="l">
              <a:buAutoNum type="arabicPeriod"/>
            </a:pPr>
            <a:r>
              <a:rPr lang="fr-FR" sz="3600" cap="small" dirty="0" smtClean="0">
                <a:solidFill>
                  <a:schemeClr val="bg1"/>
                </a:solidFill>
              </a:rPr>
              <a:t>Le refus de la Lumière</a:t>
            </a:r>
          </a:p>
          <a:p>
            <a:pPr marL="1657350" lvl="2" indent="-742950" algn="l">
              <a:buFont typeface="Arial"/>
              <a:buChar char="•"/>
            </a:pPr>
            <a:r>
              <a:rPr lang="fr-FR" sz="3200" dirty="0" smtClean="0">
                <a:solidFill>
                  <a:schemeClr val="bg1"/>
                </a:solidFill>
              </a:rPr>
              <a:t>La raison du rejet : l’orgueil</a:t>
            </a:r>
          </a:p>
          <a:p>
            <a:pPr marL="1657350" lvl="2" indent="-742950" algn="l">
              <a:buFont typeface="Arial"/>
              <a:buChar char="•"/>
            </a:pPr>
            <a:r>
              <a:rPr lang="fr-FR" sz="3200" dirty="0" smtClean="0">
                <a:solidFill>
                  <a:schemeClr val="bg1"/>
                </a:solidFill>
              </a:rPr>
              <a:t>La réalité du jugement à venir</a:t>
            </a:r>
          </a:p>
          <a:p>
            <a:pPr marL="1657350" lvl="2" indent="-742950" algn="l">
              <a:buFont typeface="Arial"/>
              <a:buChar char="•"/>
            </a:pPr>
            <a:r>
              <a:rPr lang="fr-FR" sz="3200" dirty="0" smtClean="0">
                <a:solidFill>
                  <a:schemeClr val="bg1"/>
                </a:solidFill>
              </a:rPr>
              <a:t>Une gradation dans les peines : </a:t>
            </a:r>
          </a:p>
          <a:p>
            <a:pPr marL="2571750" lvl="4" indent="-742950" algn="l">
              <a:buFontTx/>
              <a:buChar char="-"/>
            </a:pPr>
            <a:r>
              <a:rPr lang="fr-FR" sz="3200" dirty="0" smtClean="0">
                <a:solidFill>
                  <a:schemeClr val="bg1"/>
                </a:solidFill>
              </a:rPr>
              <a:t>Nos actes </a:t>
            </a:r>
            <a:r>
              <a:rPr lang="fr-FR" sz="3200" dirty="0" smtClean="0">
                <a:solidFill>
                  <a:schemeClr val="bg1"/>
                </a:solidFill>
              </a:rPr>
              <a:t>comptent.</a:t>
            </a:r>
          </a:p>
          <a:p>
            <a:pPr marL="2571750" lvl="4" indent="-742950" algn="l">
              <a:buFontTx/>
              <a:buChar char="-"/>
            </a:pPr>
            <a:r>
              <a:rPr lang="fr-FR" sz="3200" dirty="0" smtClean="0">
                <a:solidFill>
                  <a:schemeClr val="bg1"/>
                </a:solidFill>
              </a:rPr>
              <a:t>Dieu est </a:t>
            </a:r>
            <a:r>
              <a:rPr lang="fr-FR" sz="3200" dirty="0" smtClean="0">
                <a:solidFill>
                  <a:schemeClr val="bg1"/>
                </a:solidFill>
              </a:rPr>
              <a:t>juste.</a:t>
            </a:r>
            <a:endParaRPr lang="fr-FR" sz="3200" dirty="0" smtClean="0">
              <a:solidFill>
                <a:schemeClr val="bg1"/>
              </a:solidFill>
            </a:endParaRPr>
          </a:p>
          <a:p>
            <a:pPr marL="1657350" lvl="2" indent="-742950" algn="l">
              <a:buFont typeface="Arial"/>
              <a:buChar char="•"/>
            </a:pPr>
            <a:r>
              <a:rPr lang="fr-FR" sz="3200" dirty="0" smtClean="0">
                <a:solidFill>
                  <a:schemeClr val="bg1"/>
                </a:solidFill>
              </a:rPr>
              <a:t>Une expression de sa douleur</a:t>
            </a:r>
          </a:p>
          <a:p>
            <a:pPr marL="1657350" lvl="2" indent="-742950" algn="l">
              <a:buFont typeface="Arial"/>
              <a:buChar char="•"/>
            </a:pPr>
            <a:r>
              <a:rPr lang="fr-FR" sz="3200" dirty="0" smtClean="0">
                <a:solidFill>
                  <a:schemeClr val="bg1"/>
                </a:solidFill>
              </a:rPr>
              <a:t>Un appel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593647"/>
            <a:ext cx="7772400" cy="5715575"/>
          </a:xfrm>
        </p:spPr>
        <p:txBody>
          <a:bodyPr>
            <a:normAutofit/>
          </a:bodyPr>
          <a:lstStyle/>
          <a:p>
            <a:pPr marL="742950" indent="-742950" algn="l">
              <a:buAutoNum type="arabicPeriod"/>
            </a:pPr>
            <a:r>
              <a:rPr lang="fr-FR" sz="2400" cap="small" dirty="0" smtClean="0">
                <a:solidFill>
                  <a:schemeClr val="bg1"/>
                </a:solidFill>
              </a:rPr>
              <a:t>Le cadeau de la lumière</a:t>
            </a:r>
          </a:p>
          <a:p>
            <a:pPr marL="742950" indent="-742950" algn="l">
              <a:buAutoNum type="arabicPeriod"/>
            </a:pPr>
            <a:r>
              <a:rPr lang="fr-FR" sz="3600" cap="small" dirty="0" smtClean="0">
                <a:solidFill>
                  <a:schemeClr val="bg1"/>
                </a:solidFill>
              </a:rPr>
              <a:t>Le refus de la Lumière</a:t>
            </a:r>
          </a:p>
          <a:p>
            <a:pPr marL="1657350" lvl="2" indent="-742950" algn="l">
              <a:buFont typeface="Arial"/>
              <a:buChar char="•"/>
            </a:pPr>
            <a:r>
              <a:rPr lang="fr-FR" sz="3200" dirty="0" smtClean="0">
                <a:solidFill>
                  <a:schemeClr val="bg1"/>
                </a:solidFill>
              </a:rPr>
              <a:t>La raison du rejet : l’orgueil</a:t>
            </a:r>
          </a:p>
          <a:p>
            <a:pPr marL="1657350" lvl="2" indent="-742950" algn="l">
              <a:buFont typeface="Arial"/>
              <a:buChar char="•"/>
            </a:pPr>
            <a:r>
              <a:rPr lang="fr-FR" sz="3200" dirty="0" smtClean="0">
                <a:solidFill>
                  <a:schemeClr val="bg1"/>
                </a:solidFill>
              </a:rPr>
              <a:t>La réalité du jugement à venir</a:t>
            </a:r>
          </a:p>
          <a:p>
            <a:pPr marL="1657350" lvl="2" indent="-742950" algn="l">
              <a:buFont typeface="Arial"/>
              <a:buChar char="•"/>
            </a:pPr>
            <a:r>
              <a:rPr lang="fr-FR" sz="3200" dirty="0" smtClean="0">
                <a:solidFill>
                  <a:schemeClr val="bg1"/>
                </a:solidFill>
              </a:rPr>
              <a:t>Une gradation dans les peines : </a:t>
            </a:r>
          </a:p>
          <a:p>
            <a:pPr marL="2571750" lvl="4" indent="-742950" algn="l">
              <a:buFontTx/>
              <a:buChar char="-"/>
            </a:pPr>
            <a:r>
              <a:rPr lang="fr-FR" sz="3200" dirty="0" smtClean="0">
                <a:solidFill>
                  <a:schemeClr val="bg1"/>
                </a:solidFill>
              </a:rPr>
              <a:t>Nos actes </a:t>
            </a:r>
            <a:r>
              <a:rPr lang="fr-FR" sz="3200" dirty="0" smtClean="0">
                <a:solidFill>
                  <a:schemeClr val="bg1"/>
                </a:solidFill>
              </a:rPr>
              <a:t>comptent.</a:t>
            </a:r>
          </a:p>
          <a:p>
            <a:pPr marL="2571750" lvl="4" indent="-742950" algn="l">
              <a:buFontTx/>
              <a:buChar char="-"/>
            </a:pPr>
            <a:r>
              <a:rPr lang="fr-FR" sz="3200" dirty="0" smtClean="0">
                <a:solidFill>
                  <a:schemeClr val="bg1"/>
                </a:solidFill>
              </a:rPr>
              <a:t>Dieu est </a:t>
            </a:r>
            <a:r>
              <a:rPr lang="fr-FR" sz="3200" dirty="0" smtClean="0">
                <a:solidFill>
                  <a:schemeClr val="bg1"/>
                </a:solidFill>
              </a:rPr>
              <a:t>juste.</a:t>
            </a:r>
            <a:endParaRPr lang="fr-FR" sz="3200" dirty="0" smtClean="0">
              <a:solidFill>
                <a:schemeClr val="bg1"/>
              </a:solidFill>
            </a:endParaRPr>
          </a:p>
          <a:p>
            <a:pPr marL="1657350" lvl="2" indent="-742950" algn="l">
              <a:buFont typeface="Arial"/>
              <a:buChar char="•"/>
            </a:pPr>
            <a:r>
              <a:rPr lang="fr-FR" sz="3200" dirty="0" smtClean="0">
                <a:solidFill>
                  <a:schemeClr val="bg1"/>
                </a:solidFill>
              </a:rPr>
              <a:t>Une expression de sa douleur</a:t>
            </a:r>
          </a:p>
          <a:p>
            <a:pPr marL="1657350" lvl="2" indent="-742950" algn="l">
              <a:buFont typeface="Arial"/>
              <a:buChar char="•"/>
            </a:pPr>
            <a:r>
              <a:rPr lang="fr-FR" sz="3200" dirty="0" smtClean="0">
                <a:solidFill>
                  <a:schemeClr val="bg1"/>
                </a:solidFill>
              </a:rPr>
              <a:t>Un ultime appel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593647"/>
            <a:ext cx="7772400" cy="5715575"/>
          </a:xfrm>
        </p:spPr>
        <p:txBody>
          <a:bodyPr>
            <a:normAutofit/>
          </a:bodyPr>
          <a:lstStyle/>
          <a:p>
            <a:pPr algn="l"/>
            <a:endParaRPr lang="fr-F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hemin-lumiè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465" y="2264142"/>
            <a:ext cx="4390224" cy="4390224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8727" y="386561"/>
            <a:ext cx="8370194" cy="3617103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 smtClean="0">
                <a:solidFill>
                  <a:schemeClr val="bg1"/>
                </a:solidFill>
              </a:rPr>
              <a:t>Jésus dit : « Je suis la lumière du monde. Celui qui me suit ne marchera pas dans les ténèbres, mais il aura au contraire la lumière de la vie. »</a:t>
            </a:r>
          </a:p>
          <a:p>
            <a:pPr algn="l"/>
            <a:r>
              <a:rPr lang="fr-FR" sz="2800" dirty="0" smtClean="0">
                <a:solidFill>
                  <a:schemeClr val="bg1"/>
                </a:solidFill>
              </a:rPr>
              <a:t>		</a:t>
            </a:r>
          </a:p>
          <a:p>
            <a:pPr algn="l"/>
            <a:r>
              <a:rPr lang="fr-FR" sz="2800" dirty="0" smtClean="0">
                <a:solidFill>
                  <a:schemeClr val="bg1"/>
                </a:solidFill>
              </a:rPr>
              <a:t>		Jean 8.12, </a:t>
            </a:r>
            <a:r>
              <a:rPr lang="fr-FR" sz="2800" dirty="0" err="1" smtClean="0">
                <a:solidFill>
                  <a:schemeClr val="bg1"/>
                </a:solidFill>
              </a:rPr>
              <a:t>Segond</a:t>
            </a:r>
            <a:r>
              <a:rPr lang="fr-FR" sz="2800" dirty="0" smtClean="0">
                <a:solidFill>
                  <a:schemeClr val="bg1"/>
                </a:solidFill>
              </a:rPr>
              <a:t>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lum bright="-50000" contrast="-1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358945"/>
            <a:ext cx="7772400" cy="592266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r-FR" sz="3600" b="1" dirty="0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Lorsqu’il apprit que Jean avait été arrêté, Jésus se retira en Galilée. </a:t>
            </a:r>
            <a:r>
              <a:rPr lang="fr-FR" sz="3600" b="1" dirty="0" smtClean="0">
                <a:solidFill>
                  <a:schemeClr val="tx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Il quitta Nazareth et vint habiter à </a:t>
            </a:r>
            <a:r>
              <a:rPr lang="fr-FR" sz="3600" b="1" dirty="0" err="1" smtClean="0">
                <a:solidFill>
                  <a:schemeClr val="tx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Capernaüm</a:t>
            </a:r>
            <a:r>
              <a:rPr lang="fr-FR" sz="3600" b="1" dirty="0" smtClean="0">
                <a:solidFill>
                  <a:schemeClr val="tx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 ville située près du lac, dans le territoire de Zabulon et de </a:t>
            </a:r>
            <a:r>
              <a:rPr lang="fr-FR" sz="3600" b="1" dirty="0" err="1" smtClean="0">
                <a:solidFill>
                  <a:schemeClr val="tx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Nephthali</a:t>
            </a:r>
            <a:r>
              <a:rPr lang="fr-FR" sz="3600" b="1" dirty="0" smtClean="0">
                <a:solidFill>
                  <a:schemeClr val="tx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 afin que s’accomplisse ce qu’avait annoncé le prophète </a:t>
            </a:r>
            <a:r>
              <a:rPr lang="fr-FR" sz="3600" b="1" dirty="0" err="1" smtClean="0">
                <a:solidFill>
                  <a:schemeClr val="tx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Esaïe</a:t>
            </a:r>
            <a:r>
              <a:rPr lang="fr-FR" sz="3600" b="1" dirty="0" smtClean="0">
                <a:solidFill>
                  <a:schemeClr val="tx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 : </a:t>
            </a:r>
          </a:p>
          <a:p>
            <a:pPr algn="l"/>
            <a:r>
              <a:rPr lang="fr-FR" sz="3600" b="1" i="1" dirty="0" smtClean="0">
                <a:solidFill>
                  <a:schemeClr val="tx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Territoire de Zabulon et de </a:t>
            </a:r>
            <a:r>
              <a:rPr lang="fr-FR" sz="3600" b="1" i="1" dirty="0" err="1" smtClean="0">
                <a:solidFill>
                  <a:schemeClr val="tx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Nephthali</a:t>
            </a:r>
            <a:r>
              <a:rPr lang="fr-FR" sz="3600" b="1" i="1" dirty="0" smtClean="0">
                <a:solidFill>
                  <a:schemeClr val="tx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 route de la mer,</a:t>
            </a:r>
            <a:r>
              <a:rPr lang="fr-FR" sz="3600" b="1" i="1" dirty="0" smtClean="0">
                <a:solidFill>
                  <a:schemeClr val="tx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pPr algn="l"/>
            <a:endParaRPr lang="fr-FR" sz="3600" b="1" i="1" dirty="0" smtClean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l"/>
            <a:endParaRPr lang="fr-FR" sz="3600" b="1" i="1" dirty="0" smtClean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endParaRPr lang="fr-FR" sz="3027" dirty="0" smtClean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r>
              <a:rPr lang="fr-FR" sz="3027" dirty="0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Matthieu 4.12-17, </a:t>
            </a:r>
            <a:r>
              <a:rPr lang="fr-FR" sz="3027" dirty="0" err="1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Segond</a:t>
            </a:r>
            <a:r>
              <a:rPr lang="fr-FR" sz="3027" dirty="0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lum bright="-50000" contrast="-1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358945"/>
            <a:ext cx="7772400" cy="592266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r-FR" sz="3600" b="1" dirty="0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Lorsqu’il apprit que Jean avait été arrêté, Jésus se retira en Galilée. Il quitta Nazareth et vint habiter à </a:t>
            </a:r>
            <a:r>
              <a:rPr lang="fr-FR" sz="3600" b="1" dirty="0" err="1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Capernaüm</a:t>
            </a:r>
            <a:r>
              <a:rPr lang="fr-FR" sz="3600" b="1" dirty="0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 ville située près du lac, dans le territoire de Zabulon et de </a:t>
            </a:r>
            <a:r>
              <a:rPr lang="fr-FR" sz="3600" b="1" dirty="0" err="1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Nephthali</a:t>
            </a:r>
            <a:r>
              <a:rPr lang="fr-FR" sz="3600" b="1" dirty="0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fr-FR" sz="3600" b="1" dirty="0" smtClean="0">
                <a:solidFill>
                  <a:srgbClr val="000000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afin que s’accomplisse ce qu’avait annoncé le prophète </a:t>
            </a:r>
            <a:r>
              <a:rPr lang="fr-FR" sz="3600" b="1" dirty="0" err="1" smtClean="0">
                <a:solidFill>
                  <a:srgbClr val="000000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Esaïe</a:t>
            </a:r>
            <a:r>
              <a:rPr lang="fr-FR" sz="3600" b="1" dirty="0" smtClean="0">
                <a:solidFill>
                  <a:srgbClr val="000000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 : </a:t>
            </a:r>
          </a:p>
          <a:p>
            <a:pPr algn="l"/>
            <a:r>
              <a:rPr lang="fr-FR" sz="3600" b="1" i="1" dirty="0" smtClean="0">
                <a:solidFill>
                  <a:srgbClr val="000000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Territoire de Zabulon et de </a:t>
            </a:r>
            <a:r>
              <a:rPr lang="fr-FR" sz="3600" b="1" i="1" dirty="0" err="1" smtClean="0">
                <a:solidFill>
                  <a:srgbClr val="000000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Nephthali</a:t>
            </a:r>
            <a:r>
              <a:rPr lang="fr-FR" sz="3600" b="1" i="1" dirty="0" smtClean="0">
                <a:solidFill>
                  <a:srgbClr val="000000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 route de la mer,</a:t>
            </a:r>
            <a:r>
              <a:rPr lang="fr-FR" sz="3600" b="1" i="1" dirty="0" smtClean="0">
                <a:solidFill>
                  <a:srgbClr val="000000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pPr algn="l"/>
            <a:endParaRPr lang="fr-FR" sz="3600" b="1" i="1" dirty="0" smtClean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l"/>
            <a:endParaRPr lang="fr-FR" sz="3600" b="1" i="1" dirty="0" smtClean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endParaRPr lang="fr-FR" sz="3027" dirty="0" smtClean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r>
              <a:rPr lang="fr-FR" sz="3027" dirty="0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Matthieu 4.12-17, </a:t>
            </a:r>
            <a:r>
              <a:rPr lang="fr-FR" sz="3027" dirty="0" err="1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Segond</a:t>
            </a:r>
            <a:r>
              <a:rPr lang="fr-FR" sz="3027" dirty="0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lum bright="-50000" contrast="-1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358945"/>
            <a:ext cx="7772400" cy="592266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r-FR" sz="3600" b="1" dirty="0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Lorsqu’il apprit que Jean avait été arrêté, Jésus se retira en Galilée. Il quitta Nazareth et vint habiter à </a:t>
            </a:r>
            <a:r>
              <a:rPr lang="fr-FR" sz="3600" b="1" dirty="0" err="1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Capernaüm</a:t>
            </a:r>
            <a:r>
              <a:rPr lang="fr-FR" sz="3600" b="1" dirty="0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 ville située près du lac, dans le territoire de Zabulon et de </a:t>
            </a:r>
            <a:r>
              <a:rPr lang="fr-FR" sz="3600" b="1" dirty="0" err="1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Nephthali</a:t>
            </a:r>
            <a:r>
              <a:rPr lang="fr-FR" sz="3600" b="1" dirty="0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 afin que s’accomplisse ce qu’avait annoncé le prophète </a:t>
            </a:r>
            <a:r>
              <a:rPr lang="fr-FR" sz="3600" b="1" dirty="0" err="1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Esaïe</a:t>
            </a:r>
            <a:r>
              <a:rPr lang="fr-FR" sz="3600" b="1" dirty="0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 : </a:t>
            </a:r>
          </a:p>
          <a:p>
            <a:pPr algn="l"/>
            <a:r>
              <a:rPr lang="fr-FR" sz="3600" b="1" i="1" dirty="0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Territoire de Zabulon et de </a:t>
            </a:r>
            <a:r>
              <a:rPr lang="fr-FR" sz="3600" b="1" i="1" dirty="0" err="1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Nephthali</a:t>
            </a:r>
            <a:r>
              <a:rPr lang="fr-FR" sz="3600" b="1" i="1" dirty="0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 route de la mer,</a:t>
            </a:r>
            <a:r>
              <a:rPr lang="fr-FR" sz="3600" b="1" i="1" dirty="0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pPr algn="l"/>
            <a:endParaRPr lang="fr-FR" sz="3600" b="1" i="1" dirty="0" smtClean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l"/>
            <a:endParaRPr lang="fr-FR" sz="3600" b="1" i="1" dirty="0" smtClean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endParaRPr lang="fr-FR" sz="3027" dirty="0" smtClean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r>
              <a:rPr lang="fr-FR" sz="3027" dirty="0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Matthieu 4.12-17, </a:t>
            </a:r>
            <a:r>
              <a:rPr lang="fr-FR" sz="3027" dirty="0" err="1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Segond</a:t>
            </a:r>
            <a:r>
              <a:rPr lang="fr-FR" sz="3027" dirty="0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1631</Words>
  <Application>Microsoft Macintosh PowerPoint</Application>
  <PresentationFormat>Présentation à l'écran (4:3)</PresentationFormat>
  <Paragraphs>263</Paragraphs>
  <Slides>55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56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Adeline HERR</dc:creator>
  <cp:lastModifiedBy>Adeline HERR</cp:lastModifiedBy>
  <cp:revision>21</cp:revision>
  <dcterms:created xsi:type="dcterms:W3CDTF">2018-10-27T11:59:21Z</dcterms:created>
  <dcterms:modified xsi:type="dcterms:W3CDTF">2018-10-27T15:45:51Z</dcterms:modified>
</cp:coreProperties>
</file>