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9" r:id="rId5"/>
    <p:sldId id="260" r:id="rId6"/>
    <p:sldId id="263" r:id="rId7"/>
    <p:sldId id="262" r:id="rId8"/>
    <p:sldId id="291" r:id="rId9"/>
    <p:sldId id="288" r:id="rId10"/>
    <p:sldId id="265" r:id="rId11"/>
    <p:sldId id="268" r:id="rId12"/>
    <p:sldId id="269" r:id="rId13"/>
    <p:sldId id="266" r:id="rId14"/>
    <p:sldId id="267" r:id="rId15"/>
    <p:sldId id="270" r:id="rId16"/>
    <p:sldId id="272" r:id="rId17"/>
    <p:sldId id="290" r:id="rId18"/>
    <p:sldId id="277" r:id="rId19"/>
    <p:sldId id="278" r:id="rId20"/>
    <p:sldId id="279" r:id="rId21"/>
    <p:sldId id="289" r:id="rId22"/>
    <p:sldId id="280" r:id="rId23"/>
    <p:sldId id="281" r:id="rId24"/>
    <p:sldId id="282" r:id="rId25"/>
    <p:sldId id="293" r:id="rId26"/>
    <p:sldId id="286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A90"/>
    <a:srgbClr val="FAEB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34" autoAdjust="0"/>
  </p:normalViewPr>
  <p:slideViewPr>
    <p:cSldViewPr>
      <p:cViewPr>
        <p:scale>
          <a:sx n="80" d="100"/>
          <a:sy n="80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861B-B2E0-457A-86DF-4598D3747BAD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24C2B-DFDE-4498-8A88-082A6AC00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861B-B2E0-457A-86DF-4598D3747BAD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24C2B-DFDE-4498-8A88-082A6AC00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861B-B2E0-457A-86DF-4598D3747BAD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24C2B-DFDE-4498-8A88-082A6AC00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861B-B2E0-457A-86DF-4598D3747BAD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24C2B-DFDE-4498-8A88-082A6AC00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861B-B2E0-457A-86DF-4598D3747BAD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24C2B-DFDE-4498-8A88-082A6AC00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861B-B2E0-457A-86DF-4598D3747BAD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24C2B-DFDE-4498-8A88-082A6AC00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861B-B2E0-457A-86DF-4598D3747BAD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24C2B-DFDE-4498-8A88-082A6AC00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861B-B2E0-457A-86DF-4598D3747BAD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24C2B-DFDE-4498-8A88-082A6AC00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861B-B2E0-457A-86DF-4598D3747BAD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24C2B-DFDE-4498-8A88-082A6AC00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861B-B2E0-457A-86DF-4598D3747BAD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24C2B-DFDE-4498-8A88-082A6AC00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861B-B2E0-457A-86DF-4598D3747BAD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24C2B-DFDE-4498-8A88-082A6AC00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0861B-B2E0-457A-86DF-4598D3747BAD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24C2B-DFDE-4498-8A88-082A6AC00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jonathan\Desktop\Bureau\Images%20Predic%20PPW%20Culte%20Enfants\F&#234;te%20alsacienne%20&#224;%20Muespach%20im%20Elsass..mp3" TargetMode="Externa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jonathan\Desktop\Bureau\Images%20Predic%20PPW%20Culte%20Enfants\sf_hoquet_homme_01.mp3" TargetMode="Externa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jonathan\Desktop\Bureau\Images%20Predic%20PPW%20Culte%20Enfants\SFB-cochons-SF.mp3" TargetMode="Externa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2.jpe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jonathan\Desktop\Bureau\Images%20Predic%20PPW%20Culte%20Enfants\feu_dartifice10%20(1).mp3" TargetMode="Externa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Bible_coe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32" y="0"/>
            <a:ext cx="911676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630616" cy="792088"/>
          </a:xfrm>
        </p:spPr>
        <p:txBody>
          <a:bodyPr>
            <a:noAutofit/>
          </a:bodyPr>
          <a:lstStyle/>
          <a:p>
            <a:r>
              <a:rPr lang="fr-FR" sz="4800" b="1" dirty="0" smtClean="0">
                <a:latin typeface="Comic Sans MS" pitchFamily="66" charset="0"/>
              </a:rPr>
              <a:t>Parabole du Fils Prodigue</a:t>
            </a:r>
            <a:br>
              <a:rPr lang="fr-FR" sz="4800" b="1" dirty="0" smtClean="0">
                <a:latin typeface="Comic Sans MS" pitchFamily="66" charset="0"/>
              </a:rPr>
            </a:br>
            <a:r>
              <a:rPr lang="fr-FR" sz="4800" b="1" dirty="0" smtClean="0"/>
              <a:t/>
            </a:r>
            <a:br>
              <a:rPr lang="fr-FR" sz="4800" b="1" dirty="0" smtClean="0"/>
            </a:br>
            <a:endParaRPr lang="fr-FR" sz="4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5229200"/>
            <a:ext cx="8568952" cy="1152128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fr-FR" sz="4000" b="1" dirty="0" smtClean="0">
                <a:solidFill>
                  <a:schemeClr val="tx1"/>
                </a:solidFill>
                <a:latin typeface="Arial"/>
                <a:cs typeface="Arial"/>
              </a:rPr>
              <a:t>É</a:t>
            </a:r>
            <a:r>
              <a:rPr lang="fr-FR" sz="4000" b="1" dirty="0" smtClean="0">
                <a:solidFill>
                  <a:schemeClr val="tx1"/>
                </a:solidFill>
                <a:latin typeface="Comic Sans MS" pitchFamily="66" charset="0"/>
              </a:rPr>
              <a:t>vangile </a:t>
            </a:r>
            <a:r>
              <a:rPr lang="fr-FR" sz="4000" b="1" dirty="0" smtClean="0">
                <a:solidFill>
                  <a:schemeClr val="tx1"/>
                </a:solidFill>
                <a:latin typeface="Comic Sans MS" pitchFamily="66" charset="0"/>
              </a:rPr>
              <a:t>de Luc  chapitre 15 </a:t>
            </a:r>
          </a:p>
          <a:p>
            <a:r>
              <a:rPr lang="fr-FR" sz="4000" b="1" dirty="0" smtClean="0">
                <a:solidFill>
                  <a:schemeClr val="tx1"/>
                </a:solidFill>
                <a:latin typeface="Comic Sans MS" pitchFamily="66" charset="0"/>
              </a:rPr>
              <a:t>verset 11 à 32)</a:t>
            </a:r>
            <a:endParaRPr lang="fr-FR" sz="4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Fête alsacienne à Muespach im Elsass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iscotheque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-8666" y="0"/>
            <a:ext cx="9116619" cy="6858001"/>
          </a:xfrm>
        </p:spPr>
      </p:pic>
      <p:sp>
        <p:nvSpPr>
          <p:cNvPr id="6" name="ZoneTexte 5"/>
          <p:cNvSpPr txBox="1"/>
          <p:nvPr/>
        </p:nvSpPr>
        <p:spPr>
          <a:xfrm>
            <a:off x="0" y="6021289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C’est la </a:t>
            </a:r>
            <a:r>
              <a:rPr lang="fr-FR" sz="3600" dirty="0" err="1" smtClean="0">
                <a:solidFill>
                  <a:schemeClr val="bg1"/>
                </a:solidFill>
              </a:rPr>
              <a:t>Feeeeeeeeeeeeeeeetttttttttteeeee</a:t>
            </a:r>
            <a:r>
              <a:rPr lang="fr-FR" sz="3600" dirty="0" smtClean="0">
                <a:solidFill>
                  <a:schemeClr val="bg1"/>
                </a:solidFill>
              </a:rPr>
              <a:t> !!!</a:t>
            </a:r>
            <a:endParaRPr lang="fr-F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72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f_hoquet_homme_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grnouille_ivrogne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4026" y="0"/>
            <a:ext cx="9048384" cy="6858000"/>
          </a:xfrm>
        </p:spPr>
      </p:pic>
      <p:sp>
        <p:nvSpPr>
          <p:cNvPr id="6" name="ZoneTexte 5"/>
          <p:cNvSpPr txBox="1"/>
          <p:nvPr/>
        </p:nvSpPr>
        <p:spPr>
          <a:xfrm>
            <a:off x="971600" y="630932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solidFill>
                  <a:schemeClr val="bg1"/>
                </a:solidFill>
                <a:latin typeface="Comic Sans MS" pitchFamily="66" charset="0"/>
              </a:rPr>
              <a:t>Aiiiiiiiiiiiiiiiiiiiiiiiiiiiiiiiiiiiiiiiiiiiiiiiiiiiiieeeeeee</a:t>
            </a:r>
            <a:r>
              <a:rPr lang="fr-FR" sz="2400" b="1" dirty="0" smtClean="0">
                <a:solidFill>
                  <a:schemeClr val="bg1"/>
                </a:solidFill>
                <a:latin typeface="Comic Sans MS" pitchFamily="66" charset="0"/>
              </a:rPr>
              <a:t>…. !!</a:t>
            </a:r>
            <a:endParaRPr lang="fr-FR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oche_vid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-819472"/>
            <a:ext cx="6912768" cy="7200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softEdge rad="31750"/>
          </a:effectLst>
          <a:scene3d>
            <a:camera prst="perspectiveRelaxed">
              <a:rot lat="19799988" lon="1200002" rev="20819985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ZoneTexte 4"/>
          <p:cNvSpPr txBox="1"/>
          <p:nvPr/>
        </p:nvSpPr>
        <p:spPr>
          <a:xfrm>
            <a:off x="179512" y="260648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Comic Sans MS" pitchFamily="66" charset="0"/>
              </a:rPr>
              <a:t>Mince, j’ai plus d’argent  !</a:t>
            </a:r>
            <a:endParaRPr lang="fr-FR" sz="4000" b="1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12160" y="69269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latin typeface="Comic Sans MS" pitchFamily="66" charset="0"/>
              </a:rPr>
              <a:t>J’ai faim !</a:t>
            </a:r>
            <a:endParaRPr lang="fr-FR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homme_capuche_seul_nu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ZoneTexte 4"/>
          <p:cNvSpPr txBox="1"/>
          <p:nvPr/>
        </p:nvSpPr>
        <p:spPr>
          <a:xfrm>
            <a:off x="179512" y="764704"/>
            <a:ext cx="3816424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Comic Sans MS" pitchFamily="66" charset="0"/>
              </a:rPr>
              <a:t>Où </a:t>
            </a:r>
            <a:r>
              <a:rPr lang="fr-FR" sz="3600" b="1" dirty="0" smtClean="0">
                <a:solidFill>
                  <a:schemeClr val="bg1"/>
                </a:solidFill>
                <a:latin typeface="Comic Sans MS" pitchFamily="66" charset="0"/>
              </a:rPr>
              <a:t>sont mes potes ?</a:t>
            </a:r>
          </a:p>
          <a:p>
            <a:endParaRPr lang="fr-FR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FR" sz="3600" b="1" dirty="0" smtClean="0">
                <a:solidFill>
                  <a:schemeClr val="bg1"/>
                </a:solidFill>
                <a:latin typeface="Comic Sans MS" pitchFamily="66" charset="0"/>
              </a:rPr>
              <a:t>Je suis SEUL !!                        </a:t>
            </a:r>
            <a:endParaRPr lang="fr-FR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fr-FR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FR" sz="3600" dirty="0" smtClean="0">
                <a:solidFill>
                  <a:schemeClr val="bg1"/>
                </a:solidFill>
                <a:latin typeface="Comic Sans MS" pitchFamily="66" charset="0"/>
              </a:rPr>
              <a:t>Je dois aller travailler !</a:t>
            </a:r>
          </a:p>
          <a:p>
            <a:r>
              <a:rPr lang="fr-FR" sz="3600" dirty="0" smtClean="0">
                <a:solidFill>
                  <a:schemeClr val="bg1"/>
                </a:solidFill>
                <a:latin typeface="Comic Sans MS" pitchFamily="66" charset="0"/>
              </a:rPr>
              <a:t>Pff……</a:t>
            </a:r>
          </a:p>
          <a:p>
            <a:endParaRPr lang="fr-FR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fr-FR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fr-FR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fr-FR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fr-FR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fr-FR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fr-FR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fr-FR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fr-FR" sz="3600" dirty="0" smtClean="0">
                <a:solidFill>
                  <a:schemeClr val="bg1"/>
                </a:solidFill>
                <a:latin typeface="Comic Sans MS" pitchFamily="66" charset="0"/>
              </a:rPr>
              <a:t>Dormir dehors ? </a:t>
            </a:r>
          </a:p>
          <a:p>
            <a:r>
              <a:rPr lang="fr-FR" sz="3600" dirty="0" smtClean="0">
                <a:solidFill>
                  <a:schemeClr val="bg1"/>
                </a:solidFill>
                <a:latin typeface="Comic Sans MS" pitchFamily="66" charset="0"/>
              </a:rPr>
              <a:t>J’ai faim ! </a:t>
            </a:r>
            <a:endParaRPr lang="fr-FR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635896" y="630932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	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FB-cochons-SF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ochons_boue_sieste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87517"/>
          </a:xfrm>
        </p:spPr>
      </p:pic>
      <p:sp>
        <p:nvSpPr>
          <p:cNvPr id="5" name="ZoneTexte 4"/>
          <p:cNvSpPr txBox="1"/>
          <p:nvPr/>
        </p:nvSpPr>
        <p:spPr>
          <a:xfrm>
            <a:off x="3923928" y="476672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Ils ont la belle vie ! Pas comme moi !</a:t>
            </a:r>
            <a:endParaRPr lang="fr-FR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8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185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garçon_seul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0"/>
            <a:ext cx="5508104" cy="6858000"/>
          </a:xfrm>
          <a:prstGeom prst="rect">
            <a:avLst/>
          </a:prstGeom>
        </p:spPr>
      </p:pic>
      <p:sp>
        <p:nvSpPr>
          <p:cNvPr id="5" name="Pensées 4"/>
          <p:cNvSpPr/>
          <p:nvPr/>
        </p:nvSpPr>
        <p:spPr>
          <a:xfrm>
            <a:off x="179512" y="332656"/>
            <a:ext cx="5040560" cy="6192688"/>
          </a:xfrm>
          <a:prstGeom prst="cloudCallout">
            <a:avLst>
              <a:gd name="adj1" fmla="val 57228"/>
              <a:gd name="adj2" fmla="val -321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Espace réservé du contenu 8" descr="Caroube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755576" y="692696"/>
            <a:ext cx="3888432" cy="56166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3" descr="cochon_encl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31589"/>
            <a:ext cx="7488832" cy="382641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garçon_seul_2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580112" y="0"/>
            <a:ext cx="3563888" cy="6858000"/>
          </a:xfrm>
        </p:spPr>
      </p:pic>
      <p:sp>
        <p:nvSpPr>
          <p:cNvPr id="6" name="Pensées 5"/>
          <p:cNvSpPr/>
          <p:nvPr/>
        </p:nvSpPr>
        <p:spPr>
          <a:xfrm>
            <a:off x="0" y="0"/>
            <a:ext cx="6084168" cy="2996952"/>
          </a:xfrm>
          <a:prstGeom prst="cloudCallout">
            <a:avLst>
              <a:gd name="adj1" fmla="val 67065"/>
              <a:gd name="adj2" fmla="val -234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C:\Users\jonathan\Desktop\Bureau\Images Predic PPW Culte Enfants\Repas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60648"/>
            <a:ext cx="4320480" cy="2376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randonneur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26" y="0"/>
            <a:ext cx="9119974" cy="6905640"/>
          </a:xfrm>
        </p:spPr>
      </p:pic>
      <p:sp>
        <p:nvSpPr>
          <p:cNvPr id="5" name="ZoneTexte 4"/>
          <p:cNvSpPr txBox="1"/>
          <p:nvPr/>
        </p:nvSpPr>
        <p:spPr>
          <a:xfrm>
            <a:off x="4860032" y="3717032"/>
            <a:ext cx="4283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Comic Sans MS" pitchFamily="66" charset="0"/>
              </a:rPr>
              <a:t>Je Rentre !!</a:t>
            </a:r>
          </a:p>
          <a:p>
            <a:r>
              <a:rPr lang="fr-FR" sz="3600" b="1" dirty="0" smtClean="0">
                <a:solidFill>
                  <a:schemeClr val="bg1"/>
                </a:solidFill>
                <a:latin typeface="Comic Sans MS" pitchFamily="66" charset="0"/>
              </a:rPr>
              <a:t>Je ne mérite plus d’être appelé « Fils » de mon Papa !</a:t>
            </a:r>
            <a:endParaRPr lang="fr-FR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honte_peu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08114"/>
            <a:ext cx="6912768" cy="57498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ZoneTexte 4"/>
          <p:cNvSpPr txBox="1"/>
          <p:nvPr/>
        </p:nvSpPr>
        <p:spPr>
          <a:xfrm>
            <a:off x="395536" y="33265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latin typeface="Comic Sans MS" pitchFamily="66" charset="0"/>
              </a:rPr>
              <a:t>J’ai honte !! </a:t>
            </a:r>
            <a:endParaRPr lang="fr-FR" sz="4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rière.seu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956376" cy="6858000"/>
          </a:xfrm>
        </p:spPr>
      </p:pic>
      <p:sp>
        <p:nvSpPr>
          <p:cNvPr id="9" name="Rectangle à coins arrondis 8"/>
          <p:cNvSpPr/>
          <p:nvPr/>
        </p:nvSpPr>
        <p:spPr>
          <a:xfrm>
            <a:off x="6156176" y="188640"/>
            <a:ext cx="2736304" cy="4680520"/>
          </a:xfrm>
          <a:prstGeom prst="wedgeRoundRectCallout">
            <a:avLst>
              <a:gd name="adj1" fmla="val -71465"/>
              <a:gd name="adj2" fmla="val -446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300192" y="332656"/>
            <a:ext cx="2376264" cy="480131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Pardon Papa, je ne t’ai pas écouté !</a:t>
            </a:r>
          </a:p>
          <a:p>
            <a:r>
              <a:rPr lang="fr-FR" sz="3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 ne mérite pas d’être ton enfant !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Qu’est-ce qu’une Parabole ?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	</a:t>
            </a:r>
            <a:r>
              <a:rPr lang="fr-FR" sz="3200" dirty="0" smtClean="0">
                <a:latin typeface="Comic Sans MS" pitchFamily="66" charset="0"/>
              </a:rPr>
              <a:t>C’est </a:t>
            </a:r>
            <a:r>
              <a:rPr lang="fr-FR" sz="3200" dirty="0" smtClean="0">
                <a:latin typeface="Comic Sans MS" pitchFamily="66" charset="0"/>
              </a:rPr>
              <a:t>ça </a:t>
            </a:r>
            <a:r>
              <a:rPr lang="fr-FR" sz="3200" dirty="0" smtClean="0">
                <a:latin typeface="Comic Sans MS" pitchFamily="66" charset="0"/>
              </a:rPr>
              <a:t>? </a:t>
            </a:r>
            <a:endParaRPr lang="fr-FR" sz="3200" dirty="0">
              <a:latin typeface="Comic Sans MS" pitchFamily="66" charset="0"/>
            </a:endParaRPr>
          </a:p>
        </p:txBody>
      </p:sp>
      <p:pic>
        <p:nvPicPr>
          <p:cNvPr id="1033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324036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Espace réservé du texte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	</a:t>
            </a:r>
            <a:r>
              <a:rPr lang="fr-FR" sz="3200" dirty="0" smtClean="0">
                <a:latin typeface="Comic Sans MS" pitchFamily="66" charset="0"/>
              </a:rPr>
              <a:t>C’est </a:t>
            </a:r>
            <a:r>
              <a:rPr lang="fr-FR" sz="3200" dirty="0" smtClean="0">
                <a:latin typeface="Comic Sans MS" pitchFamily="66" charset="0"/>
              </a:rPr>
              <a:t>ça </a:t>
            </a:r>
            <a:r>
              <a:rPr lang="fr-FR" sz="3200" dirty="0" smtClean="0">
                <a:latin typeface="Comic Sans MS" pitchFamily="66" charset="0"/>
              </a:rPr>
              <a:t>? </a:t>
            </a:r>
            <a:endParaRPr lang="fr-FR" sz="3200" dirty="0">
              <a:latin typeface="Comic Sans MS" pitchFamily="66" charset="0"/>
            </a:endParaRPr>
          </a:p>
        </p:txBody>
      </p:sp>
      <p:pic>
        <p:nvPicPr>
          <p:cNvPr id="1035" name="Picture 1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276872"/>
            <a:ext cx="4051207" cy="38164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pere_accueille_fi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ZoneTexte 7"/>
          <p:cNvSpPr txBox="1"/>
          <p:nvPr/>
        </p:nvSpPr>
        <p:spPr>
          <a:xfrm>
            <a:off x="1331640" y="692696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dirty="0" smtClean="0">
                <a:latin typeface="Comic Sans MS" pitchFamily="66" charset="0"/>
              </a:rPr>
              <a:t>Le Père voit son fils au loin et est rempli de tendresse.  </a:t>
            </a:r>
            <a:endParaRPr lang="fr-FR" sz="3600" b="1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mbrassade_pere_fil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544616" cy="6890332"/>
          </a:xfrm>
        </p:spPr>
      </p:pic>
      <p:sp>
        <p:nvSpPr>
          <p:cNvPr id="5" name="ZoneTexte 4"/>
          <p:cNvSpPr txBox="1"/>
          <p:nvPr/>
        </p:nvSpPr>
        <p:spPr>
          <a:xfrm>
            <a:off x="5508104" y="980728"/>
            <a:ext cx="3635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PREPARONS UNE </a:t>
            </a:r>
            <a:r>
              <a:rPr lang="fr-FR" sz="4000" b="1" dirty="0" smtClean="0"/>
              <a:t>F</a:t>
            </a:r>
            <a:r>
              <a:rPr lang="fr-FR" sz="4000" b="1" dirty="0" smtClean="0">
                <a:cs typeface="Arial"/>
              </a:rPr>
              <a:t>Ê</a:t>
            </a:r>
            <a:r>
              <a:rPr lang="fr-FR" sz="4000" b="1" dirty="0" smtClean="0"/>
              <a:t>TE </a:t>
            </a:r>
            <a:r>
              <a:rPr lang="fr-FR" sz="4000" b="1" dirty="0" smtClean="0"/>
              <a:t>!! </a:t>
            </a:r>
          </a:p>
          <a:p>
            <a:endParaRPr lang="fr-FR" sz="4000" b="1" dirty="0" smtClean="0"/>
          </a:p>
          <a:p>
            <a:r>
              <a:rPr lang="fr-FR" sz="4000" b="1" dirty="0" smtClean="0"/>
              <a:t>MON FILS ÉTAIT MORT ET IL EST REVENU </a:t>
            </a:r>
            <a:r>
              <a:rPr lang="fr-FR" sz="4000" b="1" dirty="0" smtClean="0">
                <a:cs typeface="Arial"/>
              </a:rPr>
              <a:t>À</a:t>
            </a:r>
            <a:r>
              <a:rPr lang="fr-FR" sz="4000" b="1" dirty="0" smtClean="0"/>
              <a:t> </a:t>
            </a:r>
            <a:r>
              <a:rPr lang="fr-FR" sz="4000" b="1" dirty="0" smtClean="0"/>
              <a:t>LA VIE  !!!   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artific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1" name="Picture 3" descr="C:\Users\jonathan\Desktop\Bureau\Images Predic PPW Culte Enfants\Repa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936486" cy="1916832"/>
          </a:xfrm>
          <a:prstGeom prst="rect">
            <a:avLst/>
          </a:prstGeom>
          <a:noFill/>
        </p:spPr>
      </p:pic>
      <p:pic>
        <p:nvPicPr>
          <p:cNvPr id="1026" name="Picture 2" descr="C:\Users\jonathan\Desktop\Bureau\Images Predic PPW Culte Enfants\Amour_deux_coeur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6382" y="0"/>
            <a:ext cx="2767618" cy="1916832"/>
          </a:xfrm>
          <a:prstGeom prst="rect">
            <a:avLst/>
          </a:prstGeom>
          <a:noFill/>
        </p:spPr>
      </p:pic>
      <p:pic>
        <p:nvPicPr>
          <p:cNvPr id="11" name="Picture 3" descr="C:\Users\jonathan\Desktop\Bureau\Images Predic PPW Culte Enfants\Coeu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941169"/>
            <a:ext cx="2880485" cy="1916832"/>
          </a:xfrm>
          <a:prstGeom prst="rect">
            <a:avLst/>
          </a:prstGeom>
          <a:noFill/>
        </p:spPr>
      </p:pic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fr-FR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itchFamily="66" charset="0"/>
              </a:rPr>
              <a:t>Fête de la   </a:t>
            </a:r>
            <a:r>
              <a:rPr lang="fr-FR" sz="5400" b="1" u="sng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itchFamily="66" charset="0"/>
              </a:rPr>
              <a:t>RECONCILIATION</a:t>
            </a:r>
            <a:endParaRPr lang="fr-FR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3" name="feu_dartifice10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7956376" y="5661248"/>
            <a:ext cx="304800" cy="304800"/>
          </a:xfrm>
          <a:prstGeom prst="rect">
            <a:avLst/>
          </a:prstGeom>
        </p:spPr>
      </p:pic>
      <p:pic>
        <p:nvPicPr>
          <p:cNvPr id="14" name="feu_dartifice10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7236296" y="6165304"/>
            <a:ext cx="304800" cy="304800"/>
          </a:xfrm>
          <a:prstGeom prst="rect">
            <a:avLst/>
          </a:prstGeom>
        </p:spPr>
      </p:pic>
      <p:pic>
        <p:nvPicPr>
          <p:cNvPr id="2053" name="Picture 5" descr="C:\Users\jonathan\Desktop\Bureau\Images Predic PPW Culte Enfants\Repas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5905" y="4941168"/>
            <a:ext cx="2918095" cy="1916832"/>
          </a:xfrm>
          <a:prstGeom prst="rect">
            <a:avLst/>
          </a:prstGeom>
          <a:noFill/>
        </p:spPr>
      </p:pic>
      <p:pic>
        <p:nvPicPr>
          <p:cNvPr id="15" name="Espace réservé du contenu 3" descr="embrassade_pere_fils.jpg"/>
          <p:cNvPicPr>
            <a:picLocks noGrp="1" noChangeAspect="1"/>
          </p:cNvPicPr>
          <p:nvPr>
            <p:ph idx="1"/>
          </p:nvPr>
        </p:nvPicPr>
        <p:blipFill>
          <a:blip r:embed="rId10" cstate="print"/>
          <a:stretch>
            <a:fillRect/>
          </a:stretch>
        </p:blipFill>
        <p:spPr>
          <a:xfrm>
            <a:off x="3419872" y="0"/>
            <a:ext cx="2520280" cy="1916832"/>
          </a:xfrm>
        </p:spPr>
      </p:pic>
      <p:pic>
        <p:nvPicPr>
          <p:cNvPr id="16" name="Espace réservé du contenu 3" descr="embrassade_pere_fil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419872" y="4869160"/>
            <a:ext cx="2412776" cy="1988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279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 descr="fils_ener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83529"/>
          </a:xfrm>
        </p:spPr>
      </p:pic>
      <p:sp>
        <p:nvSpPr>
          <p:cNvPr id="4" name="ZoneTexte 3"/>
          <p:cNvSpPr txBox="1"/>
          <p:nvPr/>
        </p:nvSpPr>
        <p:spPr>
          <a:xfrm>
            <a:off x="467544" y="69269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JALOUSIE</a:t>
            </a:r>
            <a:endParaRPr lang="fr-FR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7020272" y="54868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COL</a:t>
            </a:r>
            <a:r>
              <a:rPr lang="fr-FR" sz="3200" b="1" dirty="0" smtClean="0">
                <a:cs typeface="Arial"/>
              </a:rPr>
              <a:t>È</a:t>
            </a:r>
            <a:r>
              <a:rPr lang="fr-FR" sz="3200" b="1" dirty="0" smtClean="0"/>
              <a:t>RE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pere_repond_fi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ZoneTexte 4"/>
          <p:cNvSpPr txBox="1"/>
          <p:nvPr/>
        </p:nvSpPr>
        <p:spPr>
          <a:xfrm>
            <a:off x="251520" y="188640"/>
            <a:ext cx="2088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chemeClr val="bg1"/>
                </a:solidFill>
                <a:latin typeface="Comic Sans MS" pitchFamily="66" charset="0"/>
              </a:rPr>
              <a:t>TON </a:t>
            </a:r>
            <a:r>
              <a:rPr lang="fr-FR" sz="3000" b="1" dirty="0" smtClean="0">
                <a:solidFill>
                  <a:schemeClr val="bg1"/>
                </a:solidFill>
                <a:latin typeface="Comic Sans MS" pitchFamily="66" charset="0"/>
              </a:rPr>
              <a:t>FR</a:t>
            </a:r>
            <a:r>
              <a:rPr lang="fr-FR" sz="3000" b="1" dirty="0" smtClean="0">
                <a:solidFill>
                  <a:schemeClr val="bg1"/>
                </a:solidFill>
                <a:latin typeface="Arial"/>
                <a:cs typeface="Arial"/>
              </a:rPr>
              <a:t>È</a:t>
            </a:r>
            <a:r>
              <a:rPr lang="fr-FR" sz="3000" b="1" dirty="0" smtClean="0">
                <a:solidFill>
                  <a:schemeClr val="bg1"/>
                </a:solidFill>
                <a:latin typeface="Comic Sans MS" pitchFamily="66" charset="0"/>
              </a:rPr>
              <a:t>RE </a:t>
            </a:r>
            <a:r>
              <a:rPr lang="fr-FR" sz="3000" b="1" dirty="0" smtClean="0">
                <a:solidFill>
                  <a:schemeClr val="bg1"/>
                </a:solidFill>
                <a:latin typeface="Comic Sans MS" pitchFamily="66" charset="0"/>
              </a:rPr>
              <a:t>ÉTAIT MORT !!  </a:t>
            </a:r>
            <a:endParaRPr lang="fr-FR" sz="3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940152" y="188640"/>
            <a:ext cx="3059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  <a:latin typeface="Comic Sans MS" pitchFamily="66" charset="0"/>
              </a:rPr>
              <a:t>AUJOURD’HUI </a:t>
            </a:r>
          </a:p>
          <a:p>
            <a:pPr algn="ctr"/>
            <a:r>
              <a:rPr lang="fr-FR" sz="3000" b="1" dirty="0" smtClean="0">
                <a:solidFill>
                  <a:schemeClr val="bg1"/>
                </a:solidFill>
                <a:latin typeface="Comic Sans MS" pitchFamily="66" charset="0"/>
              </a:rPr>
              <a:t>IL VIT !  </a:t>
            </a:r>
            <a:endParaRPr lang="fr-FR" sz="3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fr-FR" dirty="0" smtClean="0">
                <a:latin typeface="Comic Sans MS" pitchFamily="66" charset="0"/>
              </a:rPr>
              <a:t>Que veux </a:t>
            </a:r>
            <a:r>
              <a:rPr lang="fr-FR" b="1" u="sng" dirty="0" smtClean="0">
                <a:latin typeface="Comic Sans MS" pitchFamily="66" charset="0"/>
              </a:rPr>
              <a:t>nous</a:t>
            </a:r>
            <a:r>
              <a:rPr lang="fr-FR" dirty="0" smtClean="0">
                <a:latin typeface="Comic Sans MS" pitchFamily="66" charset="0"/>
              </a:rPr>
              <a:t> dire Jésus ?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10" name="Espace réservé du contenu 9" descr="Point_interrog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556792"/>
            <a:ext cx="5760639" cy="5330725"/>
          </a:xfrm>
          <a:solidFill>
            <a:srgbClr val="00B0F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Prière_croi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ZoneTexte 4"/>
          <p:cNvSpPr txBox="1"/>
          <p:nvPr/>
        </p:nvSpPr>
        <p:spPr>
          <a:xfrm>
            <a:off x="251520" y="332656"/>
            <a:ext cx="38884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bg1"/>
                </a:solidFill>
                <a:latin typeface="Comic Sans MS" pitchFamily="66" charset="0"/>
              </a:rPr>
              <a:t>Jésus est le </a:t>
            </a:r>
            <a:r>
              <a:rPr lang="fr-FR" sz="4400" b="1" dirty="0" smtClean="0">
                <a:solidFill>
                  <a:schemeClr val="bg1"/>
                </a:solidFill>
                <a:latin typeface="Comic Sans MS" pitchFamily="66" charset="0"/>
              </a:rPr>
              <a:t>chemin, la </a:t>
            </a:r>
            <a:r>
              <a:rPr lang="fr-FR" sz="4400" b="1" dirty="0" smtClean="0">
                <a:solidFill>
                  <a:schemeClr val="bg1"/>
                </a:solidFill>
                <a:latin typeface="Comic Sans MS" pitchFamily="66" charset="0"/>
              </a:rPr>
              <a:t>vérité et la vie. </a:t>
            </a:r>
            <a:endParaRPr lang="fr-FR" sz="4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fr-FR" dirty="0" smtClean="0">
                <a:latin typeface="Comic Sans MS" pitchFamily="66" charset="0"/>
              </a:rPr>
              <a:t>Que veux </a:t>
            </a:r>
            <a:r>
              <a:rPr lang="fr-FR" b="1" u="sng" dirty="0" smtClean="0">
                <a:latin typeface="Comic Sans MS" pitchFamily="66" charset="0"/>
              </a:rPr>
              <a:t>nous</a:t>
            </a:r>
            <a:r>
              <a:rPr lang="fr-FR" dirty="0" smtClean="0">
                <a:latin typeface="Comic Sans MS" pitchFamily="66" charset="0"/>
              </a:rPr>
              <a:t> dire Jésus ?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10" name="Espace réservé du contenu 9" descr="Point_interrog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556792"/>
            <a:ext cx="5760639" cy="5330725"/>
          </a:xfrm>
          <a:solidFill>
            <a:srgbClr val="00B0F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/>
          <a:lstStyle/>
          <a:p>
            <a:r>
              <a:rPr lang="fr-FR" b="1" dirty="0" smtClean="0"/>
              <a:t>Un Papa avait deux Fils</a:t>
            </a:r>
            <a:endParaRPr lang="fr-FR" b="1" dirty="0"/>
          </a:p>
        </p:txBody>
      </p:sp>
      <p:pic>
        <p:nvPicPr>
          <p:cNvPr id="8" name="Espace réservé du contenu 7" descr="Pap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5076056" cy="4680520"/>
          </a:xfrm>
        </p:spPr>
      </p:pic>
      <p:pic>
        <p:nvPicPr>
          <p:cNvPr id="9" name="Espace réservé du contenu 8" descr="Frèr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59826" y="1412776"/>
            <a:ext cx="5184174" cy="46805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Espace réservé du contenu 6" descr="Proprie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ZoneTexte 3"/>
          <p:cNvSpPr txBox="1"/>
          <p:nvPr/>
        </p:nvSpPr>
        <p:spPr>
          <a:xfrm>
            <a:off x="1547664" y="404665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latin typeface="Comic Sans MS" pitchFamily="66" charset="0"/>
              </a:rPr>
              <a:t>Le  Papa  était assez riche : il avait du pain en abondance, ainsi que des serviteurs</a:t>
            </a:r>
            <a:endParaRPr lang="fr-FR" sz="3200" b="1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onathan\AppData\Local\Microsoft\Windows\INetCache\IE\GVTZDJOS\C'estmonchoixFrance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46" y="0"/>
            <a:ext cx="9130554" cy="6858000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>
            <a:off x="899592" y="5013176"/>
            <a:ext cx="7056784" cy="2304256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339752" y="404664"/>
            <a:ext cx="3528392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rial Black" pitchFamily="34" charset="0"/>
              </a:rPr>
              <a:t>! HERITAGE !</a:t>
            </a:r>
            <a:endParaRPr lang="fr-FR" sz="3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7 0.04745 C -0.07204 0.0669 -0.121 0.11551 -0.121 0.15463 C -0.121 0.19028 -0.07309 0.21667 -0.00902 0.21667 C 0.05487 0.21667 0.10886 0.19028 0.10886 0.15463 C 0.10886 0.11551 0.05296 0.10602 -0.01111 0.13194 C -0.07413 0.16134 -0.121 0.20995 -0.121 0.24537 C -0.121 0.28171 -0.07204 0.31111 -0.00902 0.31111 C 0.05487 0.31111 0.10886 0.28171 0.10886 0.24537 C 0.10886 0.20995 0.05296 0.20023 -0.01006 0.22639 C -0.07413 0.25231 -0.121 0.30092 -0.121 0.33727 C -0.121 0.37639 -0.07204 0.40555 -0.00815 0.40555 C 0.05487 0.40555 0.10886 0.37639 0.10886 0.33727 C 0.10886 0.3044 0.05296 0.29491 -0.01006 0.31736 C -0.07309 0.34329 -0.121 0.39537 -0.121 0.43148 C -0.121 0.46713 -0.071 0.49653 -0.00815 0.49653 C 0.05695 0.49653 0.10886 0.46713 0.10886 0.43148 C 0.10886 0.39537 0.054 0.38565 -0.00902 0.4118 C -0.07204 0.43773 -0.121 0.4868 -0.121 0.52268 C -0.121 0.56157 -0.071 0.5875 -0.00711 0.5875 C 0.05695 0.5875 0.10886 0.5581 0.10886 0.52268 C 0.10886 0.4868 0.054 0.47685 -0.00902 0.50254 C -0.07204 0.5287 -0.121 0.58125 -0.121 0.61342 C -0.121 0.64977 -0.07013 0.6787 -0.00711 0.6787 C 0.05695 0.6787 0.10886 0.64977 0.10886 0.61342 C 0.10886 0.58125 0.05487 0.57106 -0.00902 0.59444 C -0.07204 0.62037 -0.121 0.67222 -0.121 0.70787 C -0.121 0.74074 -0.07013 0.77292 -0.00607 0.77292 C 0.05799 0.77292 0.10886 0.74398 0.10886 0.70787 C 0.10886 0.67222 0.05487 0.66273 -0.00815 0.68866 C -0.071 0.71458 -0.12204 0.76342 -0.121 0.79954 C -0.12013 0.83518 -0.07013 0.86111 -0.00607 0.86111 C 0.05799 0.86111 0.10886 0.83148 0.10886 0.79606 C 0.10886 0.76342 0.05695 0.7537 -0.00607 0.7831 " pathEditMode="relative" rAng="0" ptsTypes="ffffffffffffffffffffffffffff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4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 descr="depouillemen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55976" cy="6858000"/>
          </a:xfrm>
        </p:spPr>
      </p:pic>
      <p:pic>
        <p:nvPicPr>
          <p:cNvPr id="1026" name="Picture 2" descr="C:\Users\jonathan\Desktop\Bureau\Images Predic PPW Culte Enfants\scene_cri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0"/>
            <a:ext cx="522007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myle_tris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3" y="0"/>
            <a:ext cx="835292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grenouille_tire_arg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4219" y="0"/>
            <a:ext cx="9178219" cy="6867166"/>
          </a:xfrm>
        </p:spPr>
      </p:pic>
      <p:sp>
        <p:nvSpPr>
          <p:cNvPr id="5" name="ZoneTexte 4"/>
          <p:cNvSpPr txBox="1"/>
          <p:nvPr/>
        </p:nvSpPr>
        <p:spPr>
          <a:xfrm>
            <a:off x="3851920" y="908720"/>
            <a:ext cx="4824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latin typeface="Comic Sans MS" pitchFamily="66" charset="0"/>
              </a:rPr>
              <a:t>Je pars loin avec tout mon argent !! </a:t>
            </a:r>
            <a:endParaRPr lang="fr-FR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</TotalTime>
  <Words>197</Words>
  <Application>Microsoft Office PowerPoint</Application>
  <PresentationFormat>Affichage à l'écran (4:3)</PresentationFormat>
  <Paragraphs>52</Paragraphs>
  <Slides>26</Slides>
  <Notes>0</Notes>
  <HiddenSlides>0</HiddenSlides>
  <MMClips>5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Parabole du Fils Prodigue  </vt:lpstr>
      <vt:lpstr>Qu’est-ce qu’une Parabole ? </vt:lpstr>
      <vt:lpstr>Que veux nous dire Jésus ?</vt:lpstr>
      <vt:lpstr>Un Papa avait deux Fils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 veux nous dire Jésus ?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Parabole du Fils Prodigue</dc:title>
  <dc:creator>jonathan</dc:creator>
  <cp:lastModifiedBy>Yasmina</cp:lastModifiedBy>
  <cp:revision>98</cp:revision>
  <dcterms:created xsi:type="dcterms:W3CDTF">2017-01-25T16:32:40Z</dcterms:created>
  <dcterms:modified xsi:type="dcterms:W3CDTF">2017-01-28T15:57:57Z</dcterms:modified>
</cp:coreProperties>
</file>